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2" r:id="rId1"/>
  </p:sldMasterIdLst>
  <p:notesMasterIdLst>
    <p:notesMasterId r:id="rId19"/>
  </p:notesMasterIdLst>
  <p:sldIdLst>
    <p:sldId id="257" r:id="rId2"/>
    <p:sldId id="258" r:id="rId3"/>
    <p:sldId id="259" r:id="rId4"/>
    <p:sldId id="262" r:id="rId5"/>
    <p:sldId id="260" r:id="rId6"/>
    <p:sldId id="261" r:id="rId7"/>
    <p:sldId id="269" r:id="rId8"/>
    <p:sldId id="264" r:id="rId9"/>
    <p:sldId id="270" r:id="rId10"/>
    <p:sldId id="271" r:id="rId11"/>
    <p:sldId id="272" r:id="rId12"/>
    <p:sldId id="273" r:id="rId13"/>
    <p:sldId id="274" r:id="rId14"/>
    <p:sldId id="276" r:id="rId15"/>
    <p:sldId id="277" r:id="rId16"/>
    <p:sldId id="275" r:id="rId17"/>
    <p:sldId id="267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5FFFF"/>
    <a:srgbClr val="E03C00"/>
    <a:srgbClr val="9BA8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7814" autoAdjust="0"/>
  </p:normalViewPr>
  <p:slideViewPr>
    <p:cSldViewPr snapToGrid="0">
      <p:cViewPr>
        <p:scale>
          <a:sx n="75" d="100"/>
          <a:sy n="75" d="100"/>
        </p:scale>
        <p:origin x="974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EECBB7-BD8E-4F87-A8DF-14E730C17EBB}" type="datetimeFigureOut">
              <a:rPr lang="en-US" smtClean="0"/>
              <a:t>09-Sep-20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E8C3FB-5BA7-424D-8A47-BA4578F67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7835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/>
              <a:t>נקודת עניין יכולה להיות פינה אך היא יכולה להיות גם נקודה מבודדת שתזוהה בתור מינימום או מקסימום, קצה של קו, או נקודת מינימום/מקסימום מקומית על גבי עקומה. נקודות אלה מזוהות בכך שהן נמצאות במרכז שינוי גבוה של עוצמת הצבע של תמונה, לדוגמה כאשר חלק בתמונה נעשה כהה או בהיר יותר באופן משמעותי.</a:t>
            </a:r>
          </a:p>
          <a:p>
            <a:pPr algn="r" rtl="1"/>
            <a:r>
              <a:rPr lang="he-IL" dirty="0"/>
              <a:t>כאשר רוצים פינות בלבד, יש לבצע עיבוד נוסף על מנת לאסוף פינות בלבד ולהתעלם מקצוות של קוים או נקודות בודדות.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8C3FB-5BA7-424D-8A47-BA4578F6703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1732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/>
              <a:t>הקבוע </a:t>
            </a:r>
            <a:r>
              <a:rPr lang="en-US" dirty="0"/>
              <a:t>k</a:t>
            </a:r>
            <a:r>
              <a:rPr lang="he-IL" dirty="0"/>
              <a:t> נקבע על סמך בדיקות ונמצא שזה התחום עבורו משתמשים בפונקציה.</a:t>
            </a:r>
            <a:endParaRPr lang="en-US" dirty="0"/>
          </a:p>
          <a:p>
            <a:pPr algn="r" rtl="1"/>
            <a:r>
              <a:rPr lang="he-IL" dirty="0"/>
              <a:t>דטרמיננטה: כפל אלכסון ראשי פחות כפל אלכסון משני</a:t>
            </a:r>
          </a:p>
          <a:p>
            <a:pPr algn="r" rtl="1"/>
            <a:r>
              <a:rPr lang="he-IL" dirty="0" err="1"/>
              <a:t>טרייס</a:t>
            </a:r>
            <a:r>
              <a:rPr lang="he-IL" dirty="0"/>
              <a:t>: סכום איברי אלכסון ראשי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8C3FB-5BA7-424D-8A47-BA4578F6703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1857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8C3FB-5BA7-424D-8A47-BA4578F6703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9713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8C3FB-5BA7-424D-8A47-BA4578F6703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6368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8C3FB-5BA7-424D-8A47-BA4578F6703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3115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8C3FB-5BA7-424D-8A47-BA4578F6703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6500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8C3FB-5BA7-424D-8A47-BA4578F6703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2061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8C3FB-5BA7-424D-8A47-BA4578F6703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4271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/>
              <a:t>זיהוי תנועה או אובייקט ע"י זיהוי קצוות – נקודות עניין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8C3FB-5BA7-424D-8A47-BA4578F6703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7864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/>
              <a:t>הצגת הדמיון בזיהוי הפינות בין 2 התמונות למרות השוני בזווית ובתאורה. להצביע על זיהוי המחומש בבטן, רגליים, שיער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8C3FB-5BA7-424D-8A47-BA4578F6703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8473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8C3FB-5BA7-424D-8A47-BA4578F6703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1368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en-US" dirty="0"/>
              <a:t>FAST</a:t>
            </a:r>
            <a:r>
              <a:rPr lang="he-IL" dirty="0"/>
              <a:t> משתמש במעגל </a:t>
            </a:r>
            <a:r>
              <a:rPr lang="he-IL" dirty="0" err="1"/>
              <a:t>ברזנהאם</a:t>
            </a:r>
            <a:r>
              <a:rPr lang="he-IL" dirty="0"/>
              <a:t> (</a:t>
            </a:r>
            <a:r>
              <a:rPr lang="en-US" dirty="0" err="1"/>
              <a:t>Bresenham</a:t>
            </a:r>
            <a:r>
              <a:rPr lang="he-IL" dirty="0"/>
              <a:t>) בעל רדיוס באורך 3, המכיל 16 פיקסלים (חיצונית, ללא תוכן המעגל) על מנת להשוות את העוצמה שלהם אל מול פיקסל במרכז המעגל, ובכך לזהות האם מדובר בפינה.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8C3FB-5BA7-424D-8A47-BA4578F6703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0657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/>
              <a:t>משמעות מתמטית לזיהוי המקרים תוצג בעוד 2 שקופיות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8C3FB-5BA7-424D-8A47-BA4578F6703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7247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/>
              <a:t>המחשה של זיהוי פינות באמצעות האלגוריתם. השוואת האליפסות המסומנות בצד ימין לאלה בצד שמאל כדי להציג כיצד מסמנים פיקסל בתור פינה.</a:t>
            </a:r>
          </a:p>
          <a:p>
            <a:pPr algn="r" rtl="1"/>
            <a:r>
              <a:rPr lang="he-IL" dirty="0"/>
              <a:t>הריבועים בצד ימין מציגים את התוצאה לאחר ביצוע </a:t>
            </a:r>
            <a:r>
              <a:rPr lang="he-IL" dirty="0" err="1"/>
              <a:t>גרדיאנט</a:t>
            </a:r>
            <a:r>
              <a:rPr lang="he-IL" dirty="0"/>
              <a:t> לתמונה, כלומר גזירה ביחס לשני הצירים.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8C3FB-5BA7-424D-8A47-BA4578F6703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396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/>
              <a:t>האריס הגדיר פונקציה מתמטית על מנת לשכלל את הניקוד של חלון מסוים כך שניתן יהיה לבחון האם בחלון קיימים שינויים בכל הכיוונים. פונקציית השגיאה.</a:t>
            </a:r>
          </a:p>
          <a:p>
            <a:pPr algn="r" rtl="1"/>
            <a:r>
              <a:rPr lang="he-IL" dirty="0"/>
              <a:t>עבור תמונה </a:t>
            </a:r>
            <a:r>
              <a:rPr lang="en-US" dirty="0"/>
              <a:t>I</a:t>
            </a:r>
            <a:r>
              <a:rPr lang="he-IL" dirty="0"/>
              <a:t> (לאחר גזירה), נסיט אותה מעט בהיסט </a:t>
            </a:r>
            <a:r>
              <a:rPr lang="en-US" dirty="0"/>
              <a:t>u</a:t>
            </a:r>
            <a:r>
              <a:rPr lang="he-IL" dirty="0"/>
              <a:t> ו-</a:t>
            </a:r>
            <a:r>
              <a:rPr lang="en-US" dirty="0"/>
              <a:t>v</a:t>
            </a:r>
            <a:r>
              <a:rPr lang="he-IL" dirty="0"/>
              <a:t>, </a:t>
            </a:r>
            <a:r>
              <a:rPr lang="he-IL" dirty="0" err="1"/>
              <a:t>ונסכום</a:t>
            </a:r>
            <a:r>
              <a:rPr lang="he-IL" dirty="0"/>
              <a:t> את השגיאה בין התמונה המוסטת והמקורית.</a:t>
            </a:r>
          </a:p>
          <a:p>
            <a:pPr algn="r" rtl="1"/>
            <a:r>
              <a:rPr lang="he-IL" dirty="0"/>
              <a:t>לצורך פשטות בחרתי בחלון מרובע. חלון </a:t>
            </a:r>
            <a:r>
              <a:rPr lang="he-IL" dirty="0" err="1"/>
              <a:t>גאוסיאני</a:t>
            </a:r>
            <a:r>
              <a:rPr lang="he-IL" dirty="0"/>
              <a:t> יהיה בשימוש כאשר נרצה לתת משקל גדול יותר לפיקסלים הקרובים למרכז החלון, מאשר לאלה הרחוקים ממרכז החלון.</a:t>
            </a:r>
            <a:endParaRPr lang="en-US" dirty="0"/>
          </a:p>
          <a:p>
            <a:pPr algn="r" rtl="1"/>
            <a:r>
              <a:rPr lang="he-IL" dirty="0"/>
              <a:t>עבור החלק שמעלים בריבוע, כאשר אין הבדל בין ההיסט למקור, לדוגמה קצה או </a:t>
            </a:r>
            <a:r>
              <a:rPr lang="he-IL" dirty="0" err="1"/>
              <a:t>איזור</a:t>
            </a:r>
            <a:r>
              <a:rPr lang="he-IL" dirty="0"/>
              <a:t> שטוח, התוצאה תשאף ל-0. לעומת זאת עבור פינה ההפרש יהיה גדול.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8C3FB-5BA7-424D-8A47-BA4578F6703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5102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/>
              <a:t>קירוב באמצעות טור טיילור ולאחריו ייצוג ככפל של מטריצה ווקטור.</a:t>
            </a:r>
          </a:p>
          <a:p>
            <a:pPr algn="r" rtl="1"/>
            <a:r>
              <a:rPr lang="he-IL" dirty="0"/>
              <a:t>בקצרה, אנו קוראים ל- </a:t>
            </a:r>
            <a:r>
              <a:rPr lang="en-US" dirty="0" err="1"/>
              <a:t>np.gradient</a:t>
            </a:r>
            <a:r>
              <a:rPr lang="he-IL" dirty="0"/>
              <a:t> כדי לקבל את </a:t>
            </a:r>
            <a:r>
              <a:rPr lang="en-US" dirty="0"/>
              <a:t>Ix, </a:t>
            </a:r>
            <a:r>
              <a:rPr lang="en-US" dirty="0" err="1"/>
              <a:t>Iy</a:t>
            </a:r>
            <a:r>
              <a:rPr lang="he-IL" dirty="0"/>
              <a:t>, לאחר מכן מחזיקים את הכפל שלהם ואת הריבוע, ואז בלולאה נרות עם חלון ונרכיב </a:t>
            </a:r>
            <a:r>
              <a:rPr lang="he-IL" dirty="0" err="1"/>
              <a:t>טנזור</a:t>
            </a:r>
            <a:r>
              <a:rPr lang="he-IL" dirty="0"/>
              <a:t> בגודל החלון, עליו עושים </a:t>
            </a:r>
            <a:r>
              <a:rPr lang="en-US" dirty="0"/>
              <a:t>sum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8C3FB-5BA7-424D-8A47-BA4578F6703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6351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9184DA70-C731-4C70-880D-CCD4705E623C}" type="datetime1">
              <a:rPr lang="en-US" smtClean="0"/>
              <a:t>09-Sep-20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56681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09-Sep-20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6981941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62D6E202-B606-4609-B914-27C9371A1F6D}" type="datetime1">
              <a:rPr lang="en-US" smtClean="0"/>
              <a:t>09-Sep-20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1176512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62D6E202-B606-4609-B914-27C9371A1F6D}" type="datetime1">
              <a:rPr lang="en-US" smtClean="0"/>
              <a:t>09-Sep-20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03221141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62D6E202-B606-4609-B914-27C9371A1F6D}" type="datetime1">
              <a:rPr lang="en-US" smtClean="0"/>
              <a:t>09-Sep-20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7574418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09-Sep-20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9964450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09-Sep-20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4580833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09-Sep-20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06079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6587DA83-5663-4C9C-B9AA-0B40A3DAFF81}" type="datetime1">
              <a:rPr lang="en-US" smtClean="0"/>
              <a:t>09-Sep-20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94289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09-Sep-20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39058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97669AF7-7BEB-44E4-9852-375E34362B5B}" type="datetime1">
              <a:rPr lang="en-US" smtClean="0"/>
              <a:t>09-Sep-20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30088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09-Sep-20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08867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09-Sep-20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3239935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09-Sep-20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76456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09-Sep-20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74206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EA474-078D-4E9B-9B14-09A87B19DC46}" type="datetime1">
              <a:rPr lang="en-US" smtClean="0"/>
              <a:t>09-Sep-20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4376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7D986-8816-4272-A432-0437A28A9828}" type="datetime1">
              <a:rPr lang="en-US" smtClean="0"/>
              <a:t>09-Sep-20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47281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D6E202-B606-4609-B914-27C9371A1F6D}" type="datetime1">
              <a:rPr lang="en-US" smtClean="0"/>
              <a:t>09-Sep-20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474509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  <p:sldLayoutId id="2147483804" r:id="rId12"/>
    <p:sldLayoutId id="2147483805" r:id="rId13"/>
    <p:sldLayoutId id="2147483806" r:id="rId14"/>
    <p:sldLayoutId id="2147483807" r:id="rId15"/>
    <p:sldLayoutId id="2147483808" r:id="rId16"/>
    <p:sldLayoutId id="2147483809" r:id="rId17"/>
  </p:sldLayoutIdLst>
  <p:hf sldNum="0"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Corner_detection" TargetMode="External"/><Relationship Id="rId3" Type="http://schemas.openxmlformats.org/officeDocument/2006/relationships/hyperlink" Target="https://www.youtube.com/watch?v=P35WsRDnTsU" TargetMode="External"/><Relationship Id="rId7" Type="http://schemas.openxmlformats.org/officeDocument/2006/relationships/hyperlink" Target="https://en.wikipedia.org/wiki/Harris_Corner_Detector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sciencedirect.com/science/article/pii/S187705091830543X" TargetMode="External"/><Relationship Id="rId5" Type="http://schemas.openxmlformats.org/officeDocument/2006/relationships/hyperlink" Target="http://datahacker.rs/opencv-harris-corner-detector-part2/" TargetMode="External"/><Relationship Id="rId4" Type="http://schemas.openxmlformats.org/officeDocument/2006/relationships/hyperlink" Target="http://datahacker.rs/opencv-harris-corner-detector-part1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orner_detection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Corner_detection#The_Trajkovic_and_Hedley_corner_detector" TargetMode="External"/><Relationship Id="rId3" Type="http://schemas.openxmlformats.org/officeDocument/2006/relationships/hyperlink" Target="https://en.wikipedia.org/wiki/Corner_detection#Moravec_corner_detection_algorithm" TargetMode="External"/><Relationship Id="rId7" Type="http://schemas.openxmlformats.org/officeDocument/2006/relationships/hyperlink" Target="https://en.wikipedia.org/wiki/Corner_detection#The_SUSAN_corner_detector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en.wikipedia.org/wiki/Corner_detection#The_Wang_and_Brady_corner_detection_algorithm" TargetMode="External"/><Relationship Id="rId5" Type="http://schemas.openxmlformats.org/officeDocument/2006/relationships/hyperlink" Target="https://en.wikipedia.org/wiki/Harris_Corner_Detector" TargetMode="External"/><Relationship Id="rId4" Type="http://schemas.openxmlformats.org/officeDocument/2006/relationships/hyperlink" Target="https://en.wikipedia.org/wiki/Corner_detection#The_F%C3%B6rstner_corner_detector" TargetMode="External"/><Relationship Id="rId9" Type="http://schemas.openxmlformats.org/officeDocument/2006/relationships/hyperlink" Target="https://en.wikipedia.org/wiki/Features_from_accelerated_segment_test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FD68DA-43BA-4508-8DE2-BA9BB7B2FA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9754" y="488172"/>
            <a:ext cx="6253317" cy="2647120"/>
          </a:xfrm>
        </p:spPr>
        <p:txBody>
          <a:bodyPr anchor="ctr">
            <a:noAutofit/>
          </a:bodyPr>
          <a:lstStyle/>
          <a:p>
            <a:r>
              <a:rPr lang="en-US" sz="6600" dirty="0"/>
              <a:t>Corners Detection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E9CFF2-3777-4FF4-A759-8491175B0B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31798" y="3106967"/>
            <a:ext cx="7253056" cy="2196554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Presenter: Haim Adrian</a:t>
            </a:r>
          </a:p>
          <a:p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Lecturer: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Yakir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Menahem</a:t>
            </a:r>
          </a:p>
          <a:p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Algorithms in multimedia and machine learning in the Python environment</a:t>
            </a:r>
            <a:endParaRPr lang="he-IL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HIT, 2020, Summer</a:t>
            </a:r>
          </a:p>
        </p:txBody>
      </p:sp>
      <p:pic>
        <p:nvPicPr>
          <p:cNvPr id="5" name="Picture 4" descr="A picture containing building, sitting, bench, side&#10;&#10;Description automatically generated">
            <a:extLst>
              <a:ext uri="{FF2B5EF4-FFF2-40B4-BE49-F238E27FC236}">
                <a16:creationId xmlns:a16="http://schemas.microsoft.com/office/drawing/2014/main" id="{282CF6DD-7FE8-4063-9551-1B7BBCE92A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4635315" cy="688018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18820B5-BB08-435A-AF91-5357C6797779}"/>
              </a:ext>
            </a:extLst>
          </p:cNvPr>
          <p:cNvSpPr/>
          <p:nvPr/>
        </p:nvSpPr>
        <p:spPr>
          <a:xfrm>
            <a:off x="3693111" y="1846555"/>
            <a:ext cx="514905" cy="585927"/>
          </a:xfrm>
          <a:prstGeom prst="rect">
            <a:avLst/>
          </a:prstGeom>
          <a:noFill/>
          <a:ln w="381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D31308D-4856-445A-BB77-9A1E335FDA02}"/>
              </a:ext>
            </a:extLst>
          </p:cNvPr>
          <p:cNvSpPr/>
          <p:nvPr/>
        </p:nvSpPr>
        <p:spPr>
          <a:xfrm>
            <a:off x="3265812" y="1260627"/>
            <a:ext cx="514905" cy="585927"/>
          </a:xfrm>
          <a:prstGeom prst="rect">
            <a:avLst/>
          </a:prstGeom>
          <a:noFill/>
          <a:ln w="381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0F68792-79E5-40AB-8F96-5E6038312D4D}"/>
              </a:ext>
            </a:extLst>
          </p:cNvPr>
          <p:cNvSpPr/>
          <p:nvPr/>
        </p:nvSpPr>
        <p:spPr>
          <a:xfrm>
            <a:off x="1945690" y="2291918"/>
            <a:ext cx="514905" cy="585927"/>
          </a:xfrm>
          <a:prstGeom prst="rect">
            <a:avLst/>
          </a:prstGeom>
          <a:noFill/>
          <a:ln w="381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9DB0296-1D49-4948-A021-86741011EAC7}"/>
              </a:ext>
            </a:extLst>
          </p:cNvPr>
          <p:cNvSpPr/>
          <p:nvPr/>
        </p:nvSpPr>
        <p:spPr>
          <a:xfrm>
            <a:off x="1409754" y="1998954"/>
            <a:ext cx="514905" cy="585927"/>
          </a:xfrm>
          <a:prstGeom prst="rect">
            <a:avLst/>
          </a:prstGeom>
          <a:noFill/>
          <a:ln w="381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86934FD-6E10-4706-805E-4F7FCB5AE4B6}"/>
              </a:ext>
            </a:extLst>
          </p:cNvPr>
          <p:cNvSpPr/>
          <p:nvPr/>
        </p:nvSpPr>
        <p:spPr>
          <a:xfrm>
            <a:off x="1066800" y="3136035"/>
            <a:ext cx="514905" cy="585927"/>
          </a:xfrm>
          <a:prstGeom prst="rect">
            <a:avLst/>
          </a:prstGeom>
          <a:noFill/>
          <a:ln w="381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E12A83F-EC89-42AC-8A0E-B2D8E945F8EC}"/>
              </a:ext>
            </a:extLst>
          </p:cNvPr>
          <p:cNvSpPr/>
          <p:nvPr/>
        </p:nvSpPr>
        <p:spPr>
          <a:xfrm>
            <a:off x="283927" y="2700291"/>
            <a:ext cx="514905" cy="585927"/>
          </a:xfrm>
          <a:prstGeom prst="rect">
            <a:avLst/>
          </a:prstGeom>
          <a:noFill/>
          <a:ln w="381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EC7B029-8B72-4B06-AD44-20AF12E59F80}"/>
              </a:ext>
            </a:extLst>
          </p:cNvPr>
          <p:cNvSpPr/>
          <p:nvPr/>
        </p:nvSpPr>
        <p:spPr>
          <a:xfrm>
            <a:off x="4286743" y="4210811"/>
            <a:ext cx="245299" cy="228601"/>
          </a:xfrm>
          <a:prstGeom prst="rect">
            <a:avLst/>
          </a:prstGeom>
          <a:noFill/>
          <a:ln w="381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17F4431-1EE8-4354-8CA8-AD437707622F}"/>
              </a:ext>
            </a:extLst>
          </p:cNvPr>
          <p:cNvSpPr/>
          <p:nvPr/>
        </p:nvSpPr>
        <p:spPr>
          <a:xfrm>
            <a:off x="3854547" y="4461031"/>
            <a:ext cx="245299" cy="228601"/>
          </a:xfrm>
          <a:prstGeom prst="rect">
            <a:avLst/>
          </a:prstGeom>
          <a:noFill/>
          <a:ln w="381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7D3DBB4-7F80-4D83-BCA1-2B9712899F94}"/>
              </a:ext>
            </a:extLst>
          </p:cNvPr>
          <p:cNvSpPr/>
          <p:nvPr/>
        </p:nvSpPr>
        <p:spPr>
          <a:xfrm>
            <a:off x="3427248" y="4697320"/>
            <a:ext cx="245299" cy="228601"/>
          </a:xfrm>
          <a:prstGeom prst="rect">
            <a:avLst/>
          </a:prstGeom>
          <a:noFill/>
          <a:ln w="381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BC87F76-BFD0-4587-AC02-19D35EE20B8B}"/>
              </a:ext>
            </a:extLst>
          </p:cNvPr>
          <p:cNvSpPr/>
          <p:nvPr/>
        </p:nvSpPr>
        <p:spPr>
          <a:xfrm>
            <a:off x="2983207" y="4941623"/>
            <a:ext cx="245299" cy="228601"/>
          </a:xfrm>
          <a:prstGeom prst="rect">
            <a:avLst/>
          </a:prstGeom>
          <a:noFill/>
          <a:ln w="381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652A343-2D63-4A70-B654-B9B0321ED1D4}"/>
              </a:ext>
            </a:extLst>
          </p:cNvPr>
          <p:cNvSpPr/>
          <p:nvPr/>
        </p:nvSpPr>
        <p:spPr>
          <a:xfrm>
            <a:off x="2539323" y="5181434"/>
            <a:ext cx="245299" cy="228601"/>
          </a:xfrm>
          <a:prstGeom prst="rect">
            <a:avLst/>
          </a:prstGeom>
          <a:noFill/>
          <a:ln w="381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C7EFE6E-6797-4E99-99EC-70AFB1BE799C}"/>
              </a:ext>
            </a:extLst>
          </p:cNvPr>
          <p:cNvSpPr/>
          <p:nvPr/>
        </p:nvSpPr>
        <p:spPr>
          <a:xfrm>
            <a:off x="2037518" y="5443492"/>
            <a:ext cx="245299" cy="228601"/>
          </a:xfrm>
          <a:prstGeom prst="rect">
            <a:avLst/>
          </a:prstGeom>
          <a:noFill/>
          <a:ln w="381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1EC195C-3EED-41D3-8A46-42C98D364EFF}"/>
              </a:ext>
            </a:extLst>
          </p:cNvPr>
          <p:cNvSpPr/>
          <p:nvPr/>
        </p:nvSpPr>
        <p:spPr>
          <a:xfrm>
            <a:off x="1553434" y="5705550"/>
            <a:ext cx="245299" cy="228601"/>
          </a:xfrm>
          <a:prstGeom prst="rect">
            <a:avLst/>
          </a:prstGeom>
          <a:noFill/>
          <a:ln w="381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ED04B9D-6887-4470-9BCC-FDEEF74C595A}"/>
              </a:ext>
            </a:extLst>
          </p:cNvPr>
          <p:cNvSpPr/>
          <p:nvPr/>
        </p:nvSpPr>
        <p:spPr>
          <a:xfrm>
            <a:off x="1066800" y="5996702"/>
            <a:ext cx="245299" cy="228601"/>
          </a:xfrm>
          <a:prstGeom prst="rect">
            <a:avLst/>
          </a:prstGeom>
          <a:noFill/>
          <a:ln w="381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7C03E4C-326E-414F-AD1B-9C35D421137A}"/>
              </a:ext>
            </a:extLst>
          </p:cNvPr>
          <p:cNvSpPr/>
          <p:nvPr/>
        </p:nvSpPr>
        <p:spPr>
          <a:xfrm>
            <a:off x="553533" y="6243059"/>
            <a:ext cx="245299" cy="228601"/>
          </a:xfrm>
          <a:prstGeom prst="rect">
            <a:avLst/>
          </a:prstGeom>
          <a:noFill/>
          <a:ln w="381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6E686F9-2480-448F-980A-8B13AE46E551}"/>
              </a:ext>
            </a:extLst>
          </p:cNvPr>
          <p:cNvSpPr/>
          <p:nvPr/>
        </p:nvSpPr>
        <p:spPr>
          <a:xfrm>
            <a:off x="0" y="6548555"/>
            <a:ext cx="245299" cy="228601"/>
          </a:xfrm>
          <a:prstGeom prst="rect">
            <a:avLst/>
          </a:prstGeom>
          <a:noFill/>
          <a:ln w="381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BAD28A1-76E3-4A57-84EB-23EF2F78D402}"/>
              </a:ext>
            </a:extLst>
          </p:cNvPr>
          <p:cNvGrpSpPr/>
          <p:nvPr/>
        </p:nvGrpSpPr>
        <p:grpSpPr>
          <a:xfrm>
            <a:off x="8215727" y="5181434"/>
            <a:ext cx="3547032" cy="1290226"/>
            <a:chOff x="8215727" y="5181434"/>
            <a:chExt cx="3547032" cy="1290226"/>
          </a:xfrm>
        </p:grpSpPr>
        <p:pic>
          <p:nvPicPr>
            <p:cNvPr id="40" name="Picture 39" descr="A person posing for the camera&#10;&#10;Description automatically generated">
              <a:extLst>
                <a:ext uri="{FF2B5EF4-FFF2-40B4-BE49-F238E27FC236}">
                  <a16:creationId xmlns:a16="http://schemas.microsoft.com/office/drawing/2014/main" id="{67BADC96-A7C6-458D-BE33-865539EB82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34541" y="5181434"/>
              <a:ext cx="1028218" cy="1290226"/>
            </a:xfrm>
            <a:prstGeom prst="rect">
              <a:avLst/>
            </a:prstGeom>
            <a:ln w="38100">
              <a:solidFill>
                <a:schemeClr val="tx1">
                  <a:lumMod val="95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</p:pic>
        <p:pic>
          <p:nvPicPr>
            <p:cNvPr id="1026" name="Picture 2" descr="HIT - מיני אתרים - HIT היובל 50 - מיתוג">
              <a:extLst>
                <a:ext uri="{FF2B5EF4-FFF2-40B4-BE49-F238E27FC236}">
                  <a16:creationId xmlns:a16="http://schemas.microsoft.com/office/drawing/2014/main" id="{09449B79-E8EA-442B-8032-1FE5267A03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15727" y="5181434"/>
              <a:ext cx="2484416" cy="1290226"/>
            </a:xfrm>
            <a:prstGeom prst="rect">
              <a:avLst/>
            </a:prstGeom>
            <a:noFill/>
            <a:ln w="38100">
              <a:solidFill>
                <a:schemeClr val="tx1">
                  <a:lumMod val="9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49F4EB24-4DDF-486A-83C8-8AD78A85EC06}"/>
              </a:ext>
            </a:extLst>
          </p:cNvPr>
          <p:cNvSpPr/>
          <p:nvPr/>
        </p:nvSpPr>
        <p:spPr>
          <a:xfrm>
            <a:off x="4165571" y="4743185"/>
            <a:ext cx="245299" cy="228601"/>
          </a:xfrm>
          <a:prstGeom prst="rect">
            <a:avLst/>
          </a:prstGeom>
          <a:noFill/>
          <a:ln w="381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8D24ADC-3D09-4FFC-8209-3BAC0E599AFD}"/>
              </a:ext>
            </a:extLst>
          </p:cNvPr>
          <p:cNvSpPr/>
          <p:nvPr/>
        </p:nvSpPr>
        <p:spPr>
          <a:xfrm>
            <a:off x="2661972" y="5557792"/>
            <a:ext cx="245299" cy="228601"/>
          </a:xfrm>
          <a:prstGeom prst="rect">
            <a:avLst/>
          </a:prstGeom>
          <a:noFill/>
          <a:ln w="381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7378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DAEEF-781B-47AF-BCB1-B8FAB1B98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Harris Corner Derivation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F938CDB-F7FE-44AE-8D92-2EF0EDDE4E4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5799" y="2194560"/>
                <a:ext cx="10820401" cy="4470400"/>
              </a:xfrm>
            </p:spPr>
            <p:txBody>
              <a:bodyPr>
                <a:normAutofit fontScale="92500" lnSpcReduction="10000"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dirty="0"/>
                  <a:t>Reminder: Taylor Expansion of first order</a:t>
                </a:r>
              </a:p>
              <a:p>
                <a:pPr lvl="1"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dirty="0"/>
                  <a:t>   (First partial derivatives)</a:t>
                </a:r>
              </a:p>
              <a:p>
                <a:pPr>
                  <a:lnSpc>
                    <a:spcPct val="110000"/>
                  </a:lnSpc>
                </a:pP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𝐼</m:t>
                            </m:r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𝑥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+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𝑢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,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𝑦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+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𝑣</m:t>
                                </m:r>
                              </m:e>
                            </m:d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−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𝐼</m:t>
                            </m:r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𝑥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,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𝑦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]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nary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 </m:t>
                    </m:r>
                  </m:oMath>
                </a14:m>
                <a:br>
                  <a:rPr lang="en-US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𝑣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−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𝐼</m:t>
                                </m:r>
                                <m:d>
                                  <m:d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𝑥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,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𝑦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bSup>
                          <m:sSub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𝑢𝑣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nary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(Rewrite as matrix equation)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  <m:sup/>
                      <m:e>
                        <m:d>
                          <m:d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mr>
                            </m:m>
                          </m:e>
                        </m:d>
                        <m:d>
                          <m:d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</m:e>
                                <m:e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mr>
                            </m:m>
                          </m:e>
                        </m:d>
                        <m:d>
                          <m:d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mr>
                            </m:m>
                          </m:e>
                        </m:d>
                      </m:e>
                    </m:nary>
                  </m:oMath>
                </a14:m>
                <a:endParaRPr lang="en-US" i="1" dirty="0"/>
              </a:p>
              <a:p>
                <a:pPr>
                  <a:lnSpc>
                    <a:spcPct val="110000"/>
                  </a:lnSpc>
                </a:pPr>
                <a:r>
                  <a:rPr lang="en-US" dirty="0"/>
                  <a:t>Hence, for small shifts of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𝑢</m:t>
                        </m:r>
                        <m:r>
                          <a:rPr lang="en-US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,</m:t>
                        </m:r>
                        <m:r>
                          <a:rPr lang="en-US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en-US" dirty="0"/>
                  <a:t>:    </a:t>
                </a:r>
                <a14:m>
                  <m:oMath xmlns:m="http://schemas.openxmlformats.org/officeDocument/2006/math">
                    <m:r>
                      <a:rPr lang="en-US" sz="2800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𝑬</m:t>
                    </m:r>
                    <m:d>
                      <m:dPr>
                        <m:ctrlPr>
                          <a:rPr lang="en-US" sz="2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𝒖</m:t>
                        </m:r>
                        <m:r>
                          <a:rPr lang="en-US" sz="2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,</m:t>
                        </m:r>
                        <m:r>
                          <a:rPr lang="en-US" sz="2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𝒗</m:t>
                        </m:r>
                      </m:e>
                    </m:d>
                    <m:r>
                      <a:rPr lang="en-US" sz="2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≅</m:t>
                    </m:r>
                    <m:d>
                      <m:dPr>
                        <m:ctrlPr>
                          <a:rPr lang="en-US" sz="2800" b="1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800" b="1" i="1" dirty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800" b="1" i="1" dirty="0">
                                  <a:latin typeface="Cambria Math" panose="02040503050406030204" pitchFamily="18" charset="0"/>
                                </a:rPr>
                                <m:t>𝒖</m:t>
                              </m:r>
                            </m:e>
                            <m:e>
                              <m:r>
                                <a:rPr lang="en-US" sz="2800" b="1" i="1" dirty="0"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e>
                          </m:mr>
                        </m:m>
                      </m:e>
                    </m:d>
                    <m:r>
                      <a:rPr lang="en-US" sz="2800" b="1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1" i="1" dirty="0">
                        <a:latin typeface="Cambria Math" panose="02040503050406030204" pitchFamily="18" charset="0"/>
                      </a:rPr>
                      <m:t>𝑴</m:t>
                    </m:r>
                    <m:r>
                      <a:rPr lang="en-US" sz="2800" b="1" i="1" dirty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2800" b="1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800" b="1" i="1" dirty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800" b="1" i="1" dirty="0">
                                  <a:latin typeface="Cambria Math" panose="02040503050406030204" pitchFamily="18" charset="0"/>
                                </a:rPr>
                                <m:t>𝒖</m:t>
                              </m:r>
                            </m:e>
                          </m:mr>
                          <m:mr>
                            <m:e>
                              <m:r>
                                <a:rPr lang="en-US" sz="2800" b="1" i="1" dirty="0"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b="1" i="1" dirty="0"/>
                  <a:t> </a:t>
                </a:r>
                <a:br>
                  <a:rPr lang="en-US" b="1" i="1" dirty="0"/>
                </a:br>
                <a:r>
                  <a:rPr lang="en-US" sz="1300" b="1" i="1" dirty="0"/>
                  <a:t>  </a:t>
                </a:r>
                <a:br>
                  <a:rPr lang="en-US" b="1" dirty="0"/>
                </a:br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𝑴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24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4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  <m:r>
                          <a:rPr lang="en-US" sz="24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𝒚</m:t>
                        </m:r>
                      </m:sub>
                      <m:sup/>
                      <m:e>
                        <m:r>
                          <a:rPr lang="en-US" sz="24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𝒘</m:t>
                        </m:r>
                        <m:r>
                          <a:rPr lang="en-US" sz="24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  <m:r>
                          <a:rPr lang="en-US" sz="24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𝒚</m:t>
                        </m:r>
                        <m:r>
                          <a:rPr lang="en-US" sz="24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  <m:d>
                          <m:dPr>
                            <m:ctrlPr>
                              <a:rPr lang="en-US" sz="24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2400" b="1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Sup>
                                    <m:sSubSupPr>
                                      <m:ctrlPr>
                                        <a:rPr lang="en-US" sz="2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𝑰</m:t>
                                      </m:r>
                                    </m:e>
                                    <m:sub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𝒙</m:t>
                                      </m:r>
                                    </m:sub>
                                    <m:sup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𝟐</m:t>
                                      </m:r>
                                    </m:sup>
                                  </m:sSubSup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2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𝑰</m:t>
                                      </m:r>
                                    </m:e>
                                    <m:sub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𝒙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2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𝑰</m:t>
                                      </m:r>
                                    </m:e>
                                    <m:sub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𝒚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sz="2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𝑰</m:t>
                                      </m:r>
                                    </m:e>
                                    <m:sub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𝒙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2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𝑰</m:t>
                                      </m:r>
                                    </m:e>
                                    <m:sub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𝒚</m:t>
                                      </m:r>
                                    </m:sub>
                                  </m:sSub>
                                </m:e>
                                <m:e>
                                  <m:sSubSup>
                                    <m:sSubSupPr>
                                      <m:ctrlPr>
                                        <a:rPr lang="en-US" sz="2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𝑰</m:t>
                                      </m:r>
                                    </m:e>
                                    <m:sub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𝒚</m:t>
                                      </m:r>
                                    </m:sub>
                                    <m:sup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𝟐</m:t>
                                      </m:r>
                                    </m:sup>
                                  </m:sSubSup>
                                </m:e>
                              </m:mr>
                            </m:m>
                          </m:e>
                        </m:d>
                      </m:e>
                    </m:nary>
                    <m:r>
                      <a:rPr lang="en-US" sz="24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𝑴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4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4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nary>
                                <m:naryPr>
                                  <m:chr m:val="∑"/>
                                  <m:subHide m:val="on"/>
                                  <m:supHide m:val="on"/>
                                  <m:ctrlPr>
                                    <a:rPr lang="en-US" sz="2400" b="1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sSub>
                                    <m:sSubPr>
                                      <m:ctrlPr>
                                        <a:rPr lang="en-US" sz="2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𝑰</m:t>
                                      </m:r>
                                    </m:e>
                                    <m:sub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𝒙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2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𝑰</m:t>
                                      </m:r>
                                    </m:e>
                                    <m:sub>
                                      <m:r>
                                        <a:rPr lang="en-US" sz="24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𝒙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  <m:e>
                              <m:nary>
                                <m:naryPr>
                                  <m:chr m:val="∑"/>
                                  <m:subHide m:val="on"/>
                                  <m:supHide m:val="on"/>
                                  <m:ctrlPr>
                                    <a:rPr lang="en-US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sSub>
                                    <m:sSubPr>
                                      <m:ctrlPr>
                                        <a:rPr lang="en-US" sz="2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𝑰</m:t>
                                      </m:r>
                                    </m:e>
                                    <m:sub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𝒙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2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𝑰</m:t>
                                      </m:r>
                                    </m:e>
                                    <m:sub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𝒚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</m:mr>
                          <m:mr>
                            <m:e>
                              <m:nary>
                                <m:naryPr>
                                  <m:chr m:val="∑"/>
                                  <m:subHide m:val="on"/>
                                  <m:supHide m:val="on"/>
                                  <m:ctrlPr>
                                    <a:rPr lang="en-US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sSub>
                                    <m:sSubPr>
                                      <m:ctrlPr>
                                        <a:rPr lang="en-US" sz="2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𝑰</m:t>
                                      </m:r>
                                    </m:e>
                                    <m:sub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𝒙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2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𝑰</m:t>
                                      </m:r>
                                    </m:e>
                                    <m:sub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𝒚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  <m:e>
                              <m:nary>
                                <m:naryPr>
                                  <m:chr m:val="∑"/>
                                  <m:subHide m:val="on"/>
                                  <m:supHide m:val="on"/>
                                  <m:ctrlPr>
                                    <a:rPr lang="en-US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sSub>
                                    <m:sSubPr>
                                      <m:ctrlPr>
                                        <a:rPr lang="en-US" sz="2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𝑰</m:t>
                                      </m:r>
                                    </m:e>
                                    <m:sub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𝒚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2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𝑰</m:t>
                                      </m:r>
                                    </m:e>
                                    <m:sub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𝒚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</m:mr>
                        </m:m>
                      </m:e>
                    </m:d>
                  </m:oMath>
                </a14:m>
                <a:endParaRPr lang="en-US" sz="1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F938CDB-F7FE-44AE-8D92-2EF0EDDE4E4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5799" y="2194560"/>
                <a:ext cx="10820401" cy="4470400"/>
              </a:xfrm>
              <a:blipFill>
                <a:blip r:embed="rId3"/>
                <a:stretch>
                  <a:fillRect l="-1295" t="-6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8718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DAEEF-781B-47AF-BCB1-B8FAB1B989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8160" y="764373"/>
            <a:ext cx="9718040" cy="1293028"/>
          </a:xfrm>
        </p:spPr>
        <p:txBody>
          <a:bodyPr/>
          <a:lstStyle/>
          <a:p>
            <a:r>
              <a:rPr lang="en-US" dirty="0"/>
              <a:t>Harris Corner Response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F938CDB-F7FE-44AE-8D92-2EF0EDDE4E4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5799" y="2194560"/>
                <a:ext cx="6537961" cy="4663440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US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𝑴</m:t>
                    </m:r>
                    <m:r>
                      <a:rPr lang="en-US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1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b="1" i="1" dirty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nary>
                                <m:naryPr>
                                  <m:chr m:val="∑"/>
                                  <m:subHide m:val="on"/>
                                  <m:supHide m:val="on"/>
                                  <m:ctrlPr>
                                    <a:rPr lang="en-US" b="1" i="1" dirty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sSub>
                                    <m:sSubPr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𝑰</m:t>
                                      </m:r>
                                    </m:e>
                                    <m:sub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𝑰</m:t>
                                      </m:r>
                                    </m:e>
                                    <m:sub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  <m:e>
                              <m:nary>
                                <m:naryPr>
                                  <m:chr m:val="∑"/>
                                  <m:subHide m:val="on"/>
                                  <m:supHide m:val="on"/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sSub>
                                    <m:sSubPr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𝑰</m:t>
                                      </m:r>
                                    </m:e>
                                    <m:sub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𝑰</m:t>
                                      </m:r>
                                    </m:e>
                                    <m:sub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𝒚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</m:mr>
                          <m:mr>
                            <m:e>
                              <m:nary>
                                <m:naryPr>
                                  <m:chr m:val="∑"/>
                                  <m:subHide m:val="on"/>
                                  <m:supHide m:val="on"/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sSub>
                                    <m:sSubPr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𝑰</m:t>
                                      </m:r>
                                    </m:e>
                                    <m:sub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𝑰</m:t>
                                      </m:r>
                                    </m:e>
                                    <m:sub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𝒚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  <m:e>
                              <m:nary>
                                <m:naryPr>
                                  <m:chr m:val="∑"/>
                                  <m:subHide m:val="on"/>
                                  <m:supHide m:val="on"/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sSub>
                                    <m:sSubPr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𝑰</m:t>
                                      </m:r>
                                    </m:e>
                                    <m:sub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𝒚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𝑰</m:t>
                                      </m:r>
                                    </m:e>
                                    <m:sub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𝒚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pPr>
                  <a:lnSpc>
                    <a:spcPct val="100000"/>
                  </a:lnSpc>
                </a:pPr>
                <a:r>
                  <a:rPr lang="en-US" dirty="0"/>
                  <a:t>Measure of corner response</a:t>
                </a:r>
              </a:p>
              <a:p>
                <a:pPr lvl="1"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𝑪𝑹𝑭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𝒅𝒆𝒕</m:t>
                        </m:r>
                      </m:fName>
                      <m:e>
                        <m:d>
                          <m:d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𝑴</m:t>
                            </m:r>
                          </m:e>
                        </m:d>
                      </m:e>
                    </m:func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𝒌</m:t>
                    </m:r>
                    <m:sSup>
                      <m:sSupPr>
                        <m:ctrlP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𝒕𝒓𝒂𝒄𝒆</m:t>
                            </m:r>
                            <m:r>
                              <a:rPr lang="en-US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𝑴</m:t>
                            </m:r>
                            <m:r>
                              <a:rPr lang="en-US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e>
                      <m:sup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endParaRPr lang="en-US" b="1" i="1" dirty="0"/>
              </a:p>
              <a:p>
                <a:pPr lvl="1">
                  <a:lnSpc>
                    <a:spcPct val="100000"/>
                  </a:lnSpc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𝑑𝑒𝑡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𝑀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en-US" b="1" i="1" dirty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sSub>
                              <m:sSubPr>
                                <m:ctrlPr>
                                  <a:rPr lang="en-US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𝑰</m:t>
                                </m:r>
                              </m:e>
                              <m:sub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𝑰</m:t>
                                </m:r>
                              </m:e>
                              <m:sub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sub>
                            </m:sSub>
                            <m:nary>
                              <m:naryPr>
                                <m:chr m:val="∑"/>
                                <m:subHide m:val="on"/>
                                <m:supHide m:val="on"/>
                                <m:ctrlPr>
                                  <a:rPr lang="en-US" b="1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/>
                              <m:sup/>
                              <m:e>
                                <m:sSub>
                                  <m:sSub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𝑰</m:t>
                                    </m:r>
                                  </m:e>
                                  <m:sub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𝑰</m:t>
                                    </m:r>
                                  </m:e>
                                  <m:sub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sub>
                                </m:sSub>
                              </m:e>
                            </m:nary>
                          </m:e>
                        </m:nary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sSub>
                              <m:sSubPr>
                                <m:ctrlPr>
                                  <a:rPr lang="en-US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𝑰</m:t>
                                </m:r>
                              </m:e>
                              <m:sub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𝑰</m:t>
                                </m:r>
                              </m:e>
                              <m:sub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sub>
                            </m:sSub>
                          </m:e>
                        </m:nary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sSub>
                              <m:sSubPr>
                                <m:ctrlPr>
                                  <a:rPr lang="en-US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𝑰</m:t>
                                </m:r>
                              </m:e>
                              <m:sub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𝑰</m:t>
                                </m:r>
                              </m:e>
                              <m:sub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sub>
                            </m:sSub>
                          </m:e>
                        </m:nary>
                      </m:e>
                    </m:d>
                  </m:oMath>
                </a14:m>
                <a:endParaRPr lang="en-US" dirty="0"/>
              </a:p>
              <a:p>
                <a:pPr lvl="1"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𝑡𝑟𝑎𝑐𝑒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b="1" i="1" dirty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𝑰</m:t>
                            </m:r>
                          </m:e>
                          <m:sub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sub>
                        </m:sSub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𝑰</m:t>
                            </m:r>
                          </m:e>
                          <m:sub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sub>
                        </m:s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sSub>
                              <m:sSubPr>
                                <m:ctrlPr>
                                  <a:rPr lang="en-US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𝑰</m:t>
                                </m:r>
                              </m:e>
                              <m:sub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𝑰</m:t>
                                </m:r>
                              </m:e>
                              <m:sub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sub>
                            </m:sSub>
                          </m:e>
                        </m:nary>
                      </m:e>
                    </m:nary>
                  </m:oMath>
                </a14:m>
                <a:endParaRPr lang="en-US" dirty="0"/>
              </a:p>
              <a:p>
                <a:pPr lvl="1">
                  <a:lnSpc>
                    <a:spcPct val="100000"/>
                  </a:lnSpc>
                </a:pPr>
                <a:r>
                  <a:rPr lang="en-US" dirty="0"/>
                  <a:t>k is an empirically determined constant in range: [0.04, 0.06]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700" dirty="0"/>
                  <a:t>Bigger k - less false corners but also miss </a:t>
                </a:r>
                <a:br>
                  <a:rPr lang="en-US" sz="1700" dirty="0"/>
                </a:br>
                <a:r>
                  <a:rPr lang="en-US" sz="1700" dirty="0"/>
                  <a:t>more real corners.</a:t>
                </a:r>
                <a:br>
                  <a:rPr lang="en-US" sz="1700" dirty="0"/>
                </a:br>
                <a:r>
                  <a:rPr lang="en-US" sz="1700" dirty="0"/>
                  <a:t>Lower k – more corners, both real and </a:t>
                </a:r>
                <a:br>
                  <a:rPr lang="en-US" sz="1700" dirty="0"/>
                </a:br>
                <a:r>
                  <a:rPr lang="en-US" sz="1700" dirty="0"/>
                  <a:t>false</a:t>
                </a:r>
                <a:br>
                  <a:rPr lang="en-US" dirty="0"/>
                </a:b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F938CDB-F7FE-44AE-8D92-2EF0EDDE4E4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5799" y="2194560"/>
                <a:ext cx="6537961" cy="4663440"/>
              </a:xfrm>
              <a:blipFill>
                <a:blip r:embed="rId3"/>
                <a:stretch>
                  <a:fillRect l="-1025" r="-17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BDF7BB73-699D-4AAF-B430-5F4FA208ED28}"/>
              </a:ext>
            </a:extLst>
          </p:cNvPr>
          <p:cNvGrpSpPr/>
          <p:nvPr/>
        </p:nvGrpSpPr>
        <p:grpSpPr>
          <a:xfrm>
            <a:off x="5704839" y="2086373"/>
            <a:ext cx="6893560" cy="4470400"/>
            <a:chOff x="132314" y="3759841"/>
            <a:chExt cx="3839298" cy="2464689"/>
          </a:xfrm>
        </p:grpSpPr>
        <p:pic>
          <p:nvPicPr>
            <p:cNvPr id="5" name="Picture 2" descr="OpenCV #013 Harris Corner Detector - Experiment | Master Data Science">
              <a:extLst>
                <a:ext uri="{FF2B5EF4-FFF2-40B4-BE49-F238E27FC236}">
                  <a16:creationId xmlns:a16="http://schemas.microsoft.com/office/drawing/2014/main" id="{7DE7543D-535C-433C-BBE7-9DB4DBF282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2314" y="3759841"/>
              <a:ext cx="3457411" cy="2464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F2C18E9-6D21-42C1-9483-92546669418A}"/>
                </a:ext>
              </a:extLst>
            </p:cNvPr>
            <p:cNvSpPr txBox="1"/>
            <p:nvPr/>
          </p:nvSpPr>
          <p:spPr>
            <a:xfrm>
              <a:off x="2586296" y="4318273"/>
              <a:ext cx="13853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© datahacker.rs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43238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DAEEF-781B-47AF-BCB1-B8FAB1B989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640" y="764373"/>
            <a:ext cx="11211560" cy="1293028"/>
          </a:xfrm>
        </p:spPr>
        <p:txBody>
          <a:bodyPr/>
          <a:lstStyle/>
          <a:p>
            <a:r>
              <a:rPr lang="en-US" dirty="0"/>
              <a:t>CRF Non-Maximum Suppression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938CDB-F7FE-44AE-8D92-2EF0EDDE4E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799" y="2194560"/>
            <a:ext cx="6537961" cy="41148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Harris Corner Response Function</a:t>
            </a:r>
          </a:p>
          <a:p>
            <a:pPr>
              <a:lnSpc>
                <a:spcPct val="100000"/>
              </a:lnSpc>
            </a:pPr>
            <a:r>
              <a:rPr lang="en-US" dirty="0"/>
              <a:t>Let t be Harris threshold, for example: 0.01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CRF &lt; -t*max(CRF)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CRF &gt; t*max(CRF)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-t*max(CRF) &lt; CRF &lt; t*max(CRF)</a:t>
            </a:r>
          </a:p>
          <a:p>
            <a:pPr>
              <a:lnSpc>
                <a:spcPct val="100000"/>
              </a:lnSpc>
            </a:pPr>
            <a:r>
              <a:rPr lang="en-US" dirty="0"/>
              <a:t>Example from the project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BDA2F9-7441-4516-BFE7-24216FCEE1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40154" y="2388030"/>
            <a:ext cx="4839547" cy="36728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7250335-540E-4543-8610-5EF2C54355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71138" y="2370400"/>
            <a:ext cx="4808563" cy="369623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DE60BB5-5FE6-4810-A66E-9A1727E99E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59140" y="2368826"/>
            <a:ext cx="4820561" cy="36728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BFD9D16-4DED-4AF0-94AE-E1023AF9AB8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59141" y="2358215"/>
            <a:ext cx="4820561" cy="373541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DF1DAE3-9AD3-46F1-AA36-37829FB219E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57629" y="2337230"/>
            <a:ext cx="4808563" cy="376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43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FF50A5E-1FF0-4486-A2B1-5113AE541331}"/>
              </a:ext>
            </a:extLst>
          </p:cNvPr>
          <p:cNvSpPr/>
          <p:nvPr/>
        </p:nvSpPr>
        <p:spPr>
          <a:xfrm>
            <a:off x="579120" y="2057401"/>
            <a:ext cx="10119360" cy="2490215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EDAEEF-781B-47AF-BCB1-B8FAB1B989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640" y="764373"/>
            <a:ext cx="11211560" cy="1293028"/>
          </a:xfrm>
        </p:spPr>
        <p:txBody>
          <a:bodyPr/>
          <a:lstStyle/>
          <a:p>
            <a:r>
              <a:rPr lang="en-US" dirty="0"/>
              <a:t>Harris Corner Detector Algorithm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F938CDB-F7FE-44AE-8D92-2EF0EDDE4E4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5799" y="2194560"/>
                <a:ext cx="10287001" cy="4460240"/>
              </a:xfrm>
            </p:spPr>
            <p:txBody>
              <a:bodyPr>
                <a:normAutofit lnSpcReduction="10000"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dirty="0"/>
                  <a:t>Compute x and y derivatives of image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endParaRPr lang="en-US" dirty="0"/>
              </a:p>
              <a:p>
                <a:pPr>
                  <a:lnSpc>
                    <a:spcPct val="100000"/>
                  </a:lnSpc>
                </a:pPr>
                <a:r>
                  <a:rPr lang="en-US" dirty="0"/>
                  <a:t>Compute products of derivatives</a:t>
                </a:r>
              </a:p>
              <a:p>
                <a:pPr lvl="1">
                  <a:lnSpc>
                    <a:spcPct val="10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dirty="0"/>
                  <a:t>,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dirty="0"/>
                  <a:t>,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endParaRPr lang="en-US" dirty="0"/>
              </a:p>
              <a:p>
                <a:pPr>
                  <a:lnSpc>
                    <a:spcPct val="100000"/>
                  </a:lnSpc>
                </a:pPr>
                <a:r>
                  <a:rPr lang="en-US" dirty="0"/>
                  <a:t>For each pixel in image do: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2200" dirty="0"/>
                  <a:t>Build window relative to current pixel, from products of derivatives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2200" dirty="0"/>
                  <a:t>Compute sums of products of derivatives in current window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2200" dirty="0"/>
                  <a:t>Compute Harris response for current pixel</a:t>
                </a:r>
              </a:p>
              <a:p>
                <a:pPr lvl="2"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US" sz="22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𝐶𝑅𝐹</m:t>
                    </m:r>
                    <m:r>
                      <a:rPr lang="en-US" sz="22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sz="22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𝑑𝑒𝑡</m:t>
                        </m:r>
                      </m:fName>
                      <m:e>
                        <m:d>
                          <m:dPr>
                            <m:ctrlP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2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𝑀</m:t>
                            </m:r>
                          </m:e>
                        </m:d>
                      </m:e>
                    </m:func>
                    <m:r>
                      <a:rPr lang="en-US" sz="22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22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sSup>
                      <m:sSupPr>
                        <m:ctrlP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2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𝑡𝑟𝑎𝑐𝑒</m:t>
                            </m:r>
                            <m:r>
                              <a:rPr lang="en-US" sz="22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2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𝑀</m:t>
                            </m:r>
                            <m:r>
                              <a:rPr lang="en-US" sz="22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e>
                      <m:sup>
                        <m:r>
                          <a:rPr lang="en-US" sz="22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2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dirty="0">
                    <a:ea typeface="Cambria Math" panose="02040503050406030204" pitchFamily="18" charset="0"/>
                  </a:rPr>
                  <a:t>Perform non-maximum suppression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dirty="0">
                    <a:ea typeface="Cambria Math" panose="02040503050406030204" pitchFamily="18" charset="0"/>
                  </a:rPr>
                  <a:t>Post process for filtering real corners and finding the center of each corner – There are some options to do that</a:t>
                </a:r>
              </a:p>
              <a:p>
                <a:pPr lvl="1">
                  <a:lnSpc>
                    <a:spcPct val="100000"/>
                  </a:lnSpc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F938CDB-F7FE-44AE-8D92-2EF0EDDE4E4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5799" y="2194560"/>
                <a:ext cx="10287001" cy="4460240"/>
              </a:xfrm>
              <a:blipFill>
                <a:blip r:embed="rId3"/>
                <a:stretch>
                  <a:fillRect l="-652" t="-17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78134A3-EFD2-4769-B36D-8550B69FAB83}"/>
                  </a:ext>
                </a:extLst>
              </p:cNvPr>
              <p:cNvSpPr txBox="1"/>
              <p:nvPr/>
            </p:nvSpPr>
            <p:spPr>
              <a:xfrm rot="1524492">
                <a:off x="7361546" y="2775376"/>
                <a:ext cx="352468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65FFFF"/>
                    </a:solidFill>
                  </a:rPr>
                  <a:t>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65FF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65FF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65FF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rgbClr val="65FF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solidFill>
                              <a:srgbClr val="65FF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65FF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65FF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65FFFF"/>
                    </a:solidFill>
                  </a:rPr>
                  <a:t> for each pixel </a:t>
                </a: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78134A3-EFD2-4769-B36D-8550B69FAB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524492">
                <a:off x="7361546" y="2775376"/>
                <a:ext cx="3524683" cy="369332"/>
              </a:xfrm>
              <a:prstGeom prst="rect">
                <a:avLst/>
              </a:prstGeom>
              <a:blipFill>
                <a:blip r:embed="rId4"/>
                <a:stretch>
                  <a:fillRect l="-2550" t="-2640" r="-729" b="-49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80588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" grpId="0" uiExpand="1" build="p"/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585CEF0C-1A08-4DB3-AC84-C6FCF14A0137}"/>
              </a:ext>
            </a:extLst>
          </p:cNvPr>
          <p:cNvSpPr>
            <a:spLocks/>
          </p:cNvSpPr>
          <p:nvPr/>
        </p:nvSpPr>
        <p:spPr>
          <a:xfrm>
            <a:off x="1260873" y="1586484"/>
            <a:ext cx="3685032" cy="3685032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  <a:prstDash/>
          </a:ln>
          <a:effectLst/>
        </p:spPr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all" spc="2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man Old Style" panose="02050604050505020204" pitchFamily="18" charset="0"/>
                <a:ea typeface="+mj-ea"/>
                <a:cs typeface="+mj-cs"/>
              </a:rPr>
              <a:t> </a:t>
            </a:r>
            <a:endParaRPr kumimoji="0" lang="en-US" sz="2800" b="0" i="0" u="none" strike="noStrike" kern="1200" cap="all" spc="2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man Old Style" panose="02050604050505020204" pitchFamily="18" charset="0"/>
              <a:ea typeface="+mj-ea"/>
              <a:cs typeface="+mj-cs"/>
            </a:endParaRP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9DC82FF9-35ED-4B49-AF8C-102C2BDE7A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27185" y="1402080"/>
            <a:ext cx="6833140" cy="520192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b="1" dirty="0">
                <a:solidFill>
                  <a:srgbClr val="FFFFFF"/>
                </a:solidFill>
              </a:rPr>
              <a:t>Calculation of eigen values </a:t>
            </a:r>
            <a:r>
              <a:rPr lang="en-US" sz="2400" dirty="0">
                <a:solidFill>
                  <a:srgbClr val="FFFFFF"/>
                </a:solidFill>
              </a:rPr>
              <a:t>took a lot of time as a result of padding and calculating det(M) and trace(M) by summation of a window for each pixel.</a:t>
            </a:r>
          </a:p>
          <a:p>
            <a:pPr lvl="1"/>
            <a:r>
              <a:rPr lang="en-US" sz="2200" dirty="0">
                <a:solidFill>
                  <a:srgbClr val="FFFFFF"/>
                </a:solidFill>
              </a:rPr>
              <a:t>Resolution: </a:t>
            </a:r>
            <a:r>
              <a:rPr lang="en-US" sz="2200" b="1" dirty="0">
                <a:solidFill>
                  <a:srgbClr val="FFFFFF"/>
                </a:solidFill>
              </a:rPr>
              <a:t>Use cv2’s </a:t>
            </a:r>
            <a:r>
              <a:rPr lang="en-US" sz="2200" b="1" dirty="0" err="1">
                <a:solidFill>
                  <a:srgbClr val="FFFFFF"/>
                </a:solidFill>
              </a:rPr>
              <a:t>cornerEigenValsAndVecs</a:t>
            </a:r>
            <a:r>
              <a:rPr lang="en-US" sz="2200" b="1" dirty="0">
                <a:solidFill>
                  <a:srgbClr val="FFFFFF"/>
                </a:solidFill>
              </a:rPr>
              <a:t> </a:t>
            </a:r>
            <a:r>
              <a:rPr lang="en-US" sz="2200" dirty="0">
                <a:solidFill>
                  <a:srgbClr val="FFFFFF"/>
                </a:solidFill>
              </a:rPr>
              <a:t>to get eigen values for each pixel, then use them to calculate Harris scores</a:t>
            </a:r>
          </a:p>
          <a:p>
            <a:r>
              <a:rPr lang="en-US" b="1" dirty="0">
                <a:solidFill>
                  <a:srgbClr val="FFFFFF"/>
                </a:solidFill>
              </a:rPr>
              <a:t>Corners</a:t>
            </a:r>
            <a:r>
              <a:rPr lang="en-US" dirty="0">
                <a:solidFill>
                  <a:srgbClr val="FFFFFF"/>
                </a:solidFill>
              </a:rPr>
              <a:t> for wide lines were inaccurate, we detected them </a:t>
            </a:r>
            <a:r>
              <a:rPr lang="en-US" b="1" dirty="0">
                <a:solidFill>
                  <a:srgbClr val="FFFFFF"/>
                </a:solidFill>
              </a:rPr>
              <a:t>near to the center</a:t>
            </a:r>
            <a:r>
              <a:rPr lang="en-US" dirty="0">
                <a:solidFill>
                  <a:srgbClr val="FFFFFF"/>
                </a:solidFill>
              </a:rPr>
              <a:t> of the corner.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Resolution: </a:t>
            </a:r>
            <a:r>
              <a:rPr lang="en-US" b="1" dirty="0">
                <a:solidFill>
                  <a:srgbClr val="FFFFFF"/>
                </a:solidFill>
              </a:rPr>
              <a:t>Use cv2’s </a:t>
            </a:r>
            <a:r>
              <a:rPr lang="en-US" b="1" dirty="0" err="1">
                <a:solidFill>
                  <a:srgbClr val="FFFFFF"/>
                </a:solidFill>
              </a:rPr>
              <a:t>cornerSubPixel</a:t>
            </a:r>
            <a:r>
              <a:rPr lang="en-US" dirty="0">
                <a:solidFill>
                  <a:srgbClr val="FFFFFF"/>
                </a:solidFill>
              </a:rPr>
              <a:t> to analyze Harris scores and find the center of each corner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057E76-CB29-430B-ADA0-22E3FA5BD03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260874" y="3161522"/>
            <a:ext cx="3685032" cy="553998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DIFFICULTIES</a:t>
            </a:r>
          </a:p>
        </p:txBody>
      </p:sp>
    </p:spTree>
    <p:extLst>
      <p:ext uri="{BB962C8B-B14F-4D97-AF65-F5344CB8AC3E}">
        <p14:creationId xmlns:p14="http://schemas.microsoft.com/office/powerpoint/2010/main" val="26969198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585CEF0C-1A08-4DB3-AC84-C6FCF14A0137}"/>
              </a:ext>
            </a:extLst>
          </p:cNvPr>
          <p:cNvSpPr>
            <a:spLocks/>
          </p:cNvSpPr>
          <p:nvPr/>
        </p:nvSpPr>
        <p:spPr>
          <a:xfrm>
            <a:off x="1260873" y="1586484"/>
            <a:ext cx="3685032" cy="3685032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  <a:prstDash/>
          </a:ln>
          <a:effectLst/>
        </p:spPr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all" spc="2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man Old Style" panose="02050604050505020204" pitchFamily="18" charset="0"/>
                <a:ea typeface="+mj-ea"/>
                <a:cs typeface="+mj-cs"/>
              </a:rPr>
              <a:t> </a:t>
            </a:r>
            <a:endParaRPr kumimoji="0" lang="en-US" sz="2800" b="0" i="0" u="none" strike="noStrike" kern="1200" cap="all" spc="2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man Old Style" panose="02050604050505020204" pitchFamily="18" charset="0"/>
              <a:ea typeface="+mj-ea"/>
              <a:cs typeface="+mj-cs"/>
            </a:endParaRP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9DC82FF9-35ED-4B49-AF8C-102C2BDE7A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27185" y="1402080"/>
            <a:ext cx="6833140" cy="5201920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sz="2400" dirty="0">
                <a:solidFill>
                  <a:srgbClr val="FFFFFF"/>
                </a:solidFill>
              </a:rPr>
              <a:t>As a result of solving the mentioned at the previous slide, we ended up having </a:t>
            </a:r>
            <a:r>
              <a:rPr lang="en-US" sz="2400" b="1" dirty="0">
                <a:solidFill>
                  <a:srgbClr val="FFFFFF"/>
                </a:solidFill>
              </a:rPr>
              <a:t>corners as single pixels</a:t>
            </a:r>
            <a:r>
              <a:rPr lang="en-US" sz="2400" dirty="0">
                <a:solidFill>
                  <a:srgbClr val="FFFFFF"/>
                </a:solidFill>
              </a:rPr>
              <a:t>, which was nearly invisible</a:t>
            </a:r>
          </a:p>
          <a:p>
            <a:pPr lvl="1"/>
            <a:r>
              <a:rPr lang="en-US" sz="2200" dirty="0">
                <a:solidFill>
                  <a:srgbClr val="FFFFFF"/>
                </a:solidFill>
              </a:rPr>
              <a:t>Resolution: </a:t>
            </a:r>
            <a:r>
              <a:rPr lang="en-US" sz="2200" b="1" dirty="0">
                <a:solidFill>
                  <a:srgbClr val="FFFFFF"/>
                </a:solidFill>
              </a:rPr>
              <a:t>Paint a circle or a rectangle</a:t>
            </a:r>
            <a:r>
              <a:rPr lang="en-US" sz="2200" dirty="0">
                <a:solidFill>
                  <a:srgbClr val="FFFFFF"/>
                </a:solidFill>
              </a:rPr>
              <a:t>, based on User configuration, around each corner</a:t>
            </a:r>
          </a:p>
          <a:p>
            <a:r>
              <a:rPr lang="en-US" sz="2400" dirty="0">
                <a:solidFill>
                  <a:srgbClr val="FFFFFF"/>
                </a:solidFill>
              </a:rPr>
              <a:t>As a result of the painting mentioned above, we have </a:t>
            </a:r>
            <a:r>
              <a:rPr lang="en-US" sz="2400" b="1" dirty="0">
                <a:solidFill>
                  <a:srgbClr val="FFFFFF"/>
                </a:solidFill>
              </a:rPr>
              <a:t>doubled the amount of time</a:t>
            </a:r>
            <a:r>
              <a:rPr lang="en-US" sz="2400" dirty="0">
                <a:solidFill>
                  <a:srgbClr val="FFFFFF"/>
                </a:solidFill>
              </a:rPr>
              <a:t> it takes to have the result image with marks over corners in it</a:t>
            </a:r>
          </a:p>
          <a:p>
            <a:pPr lvl="1"/>
            <a:r>
              <a:rPr lang="en-US" sz="2200" dirty="0">
                <a:solidFill>
                  <a:srgbClr val="FFFFFF"/>
                </a:solidFill>
              </a:rPr>
              <a:t>Resolution: </a:t>
            </a:r>
            <a:r>
              <a:rPr lang="en-US" sz="2200" b="1" dirty="0">
                <a:solidFill>
                  <a:srgbClr val="FFFFFF"/>
                </a:solidFill>
              </a:rPr>
              <a:t>None</a:t>
            </a:r>
            <a:r>
              <a:rPr lang="en-US" sz="2200" dirty="0">
                <a:solidFill>
                  <a:srgbClr val="FFFFFF"/>
                </a:solidFill>
              </a:rPr>
              <a:t>. I preferred its nice and sharp looking, rather than quick and inaccurate result. Of course we can revert the previous resolutions and have a response within half of the time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057E76-CB29-430B-ADA0-22E3FA5BD03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260874" y="2930690"/>
            <a:ext cx="3685032" cy="1015663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DIFFICULTIES</a:t>
            </a:r>
            <a:b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</a:b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CONT.</a:t>
            </a:r>
          </a:p>
        </p:txBody>
      </p:sp>
    </p:spTree>
    <p:extLst>
      <p:ext uri="{BB962C8B-B14F-4D97-AF65-F5344CB8AC3E}">
        <p14:creationId xmlns:p14="http://schemas.microsoft.com/office/powerpoint/2010/main" val="3305015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585CEF0C-1A08-4DB3-AC84-C6FCF14A0137}"/>
              </a:ext>
            </a:extLst>
          </p:cNvPr>
          <p:cNvSpPr>
            <a:spLocks/>
          </p:cNvSpPr>
          <p:nvPr/>
        </p:nvSpPr>
        <p:spPr>
          <a:xfrm>
            <a:off x="1260873" y="1586484"/>
            <a:ext cx="3685032" cy="3685032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  <a:prstDash/>
          </a:ln>
          <a:effectLst/>
        </p:spPr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all" spc="2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man Old Style" panose="02050604050505020204" pitchFamily="18" charset="0"/>
                <a:ea typeface="+mj-ea"/>
                <a:cs typeface="+mj-cs"/>
              </a:rPr>
              <a:t> </a:t>
            </a:r>
            <a:endParaRPr kumimoji="0" lang="en-US" sz="2800" b="0" i="0" u="none" strike="noStrike" kern="1200" cap="all" spc="2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man Old Style" panose="02050604050505020204" pitchFamily="18" charset="0"/>
              <a:ea typeface="+mj-ea"/>
              <a:cs typeface="+mj-cs"/>
            </a:endParaRP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9DC82FF9-35ED-4B49-AF8C-102C2BDE7A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91695" y="1402080"/>
            <a:ext cx="6187350" cy="514096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dirty="0">
                <a:solidFill>
                  <a:srgbClr val="FFFFFF"/>
                </a:solidFill>
              </a:rPr>
              <a:t>It needs to artificially set 2 threshold parameters (K – Harris free parameter, and a threshold for score function)</a:t>
            </a:r>
          </a:p>
          <a:p>
            <a:pPr lvl="1"/>
            <a:r>
              <a:rPr lang="en-US" sz="2200" dirty="0">
                <a:solidFill>
                  <a:srgbClr val="FFFFFF"/>
                </a:solidFill>
              </a:rPr>
              <a:t>Though I’ve implemented a persistent configuration window to ease that</a:t>
            </a:r>
          </a:p>
          <a:p>
            <a:r>
              <a:rPr lang="en-US" sz="2400" dirty="0">
                <a:solidFill>
                  <a:srgbClr val="FFFFFF"/>
                </a:solidFill>
              </a:rPr>
              <a:t>It cannot easily eliminate false corners which means it has lack of accuracy. (Edge points may be detected as they were corners)</a:t>
            </a:r>
            <a:endParaRPr lang="en-US" sz="1800" dirty="0"/>
          </a:p>
          <a:p>
            <a:r>
              <a:rPr lang="en-US" dirty="0"/>
              <a:t>It takes a lot of time to iterate over the tensor as we use python loops, hence it makes no sense to use this project with video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057E76-CB29-430B-ADA0-22E3FA5BD03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260874" y="3161522"/>
            <a:ext cx="3685032" cy="553998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DISADVANTAGES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41C5AB9-4EAA-48AE-8121-7B61453AC5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955" y="3789393"/>
            <a:ext cx="3324679" cy="2753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6784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7.40741E-7 L 0.32982 -0.25324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484" y="-12662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2000" fill="hold"/>
                                        <p:tgtEl>
                                          <p:spTgt spid="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585CEF0C-1A08-4DB3-AC84-C6FCF14A0137}"/>
              </a:ext>
            </a:extLst>
          </p:cNvPr>
          <p:cNvSpPr>
            <a:spLocks/>
          </p:cNvSpPr>
          <p:nvPr/>
        </p:nvSpPr>
        <p:spPr>
          <a:xfrm>
            <a:off x="1260873" y="1586484"/>
            <a:ext cx="3685032" cy="3685032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  <a:prstDash/>
          </a:ln>
          <a:effectLst/>
        </p:spPr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all" spc="2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man Old Style" panose="02050604050505020204" pitchFamily="18" charset="0"/>
                <a:ea typeface="+mj-ea"/>
                <a:cs typeface="+mj-cs"/>
              </a:rPr>
              <a:t> </a:t>
            </a:r>
            <a:endParaRPr kumimoji="0" lang="en-US" sz="2800" b="0" i="0" u="none" strike="noStrike" kern="1200" cap="all" spc="2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man Old Style" panose="02050604050505020204" pitchFamily="18" charset="0"/>
              <a:ea typeface="+mj-ea"/>
              <a:cs typeface="+mj-cs"/>
            </a:endParaRP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9DC82FF9-35ED-4B49-AF8C-102C2BDE7A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91695" y="1402080"/>
            <a:ext cx="6187350" cy="446024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dirty="0">
                <a:hlinkClick r:id="rId3"/>
              </a:rPr>
              <a:t>Edge and Corner Detection</a:t>
            </a:r>
            <a:r>
              <a:rPr lang="en-US" sz="2400" dirty="0"/>
              <a:t>, by UC Davis</a:t>
            </a:r>
          </a:p>
          <a:p>
            <a:r>
              <a:rPr lang="en-US" sz="2400" dirty="0">
                <a:hlinkClick r:id="rId4"/>
              </a:rPr>
              <a:t>OpenCV Harris Corner Detector – part1</a:t>
            </a:r>
            <a:endParaRPr lang="en-US" sz="2400" dirty="0"/>
          </a:p>
          <a:p>
            <a:r>
              <a:rPr lang="en-US" sz="2400" dirty="0">
                <a:hlinkClick r:id="rId5"/>
              </a:rPr>
              <a:t>OpenCV Harris Corner Detector – part2</a:t>
            </a:r>
            <a:endParaRPr lang="en-US" sz="2400" dirty="0"/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hlinkClick r:id="rId6"/>
              </a:rPr>
              <a:t>Optic disc localization algorithm based on improved corner detection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  <a:p>
            <a:r>
              <a:rPr lang="en-US" sz="2400" dirty="0">
                <a:hlinkClick r:id="rId7"/>
              </a:rPr>
              <a:t>Wikipedia – Harris Corner Detector</a:t>
            </a:r>
            <a:endParaRPr lang="en-US" sz="2400" dirty="0"/>
          </a:p>
          <a:p>
            <a:r>
              <a:rPr lang="en-US" sz="2400" dirty="0">
                <a:hlinkClick r:id="rId8"/>
              </a:rPr>
              <a:t>Wikipedia – Corner Detection</a:t>
            </a:r>
            <a:endParaRPr lang="en-US" sz="24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057E76-CB29-430B-ADA0-22E3FA5BD03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582994" y="3161522"/>
            <a:ext cx="3038167" cy="553998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37998130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585CEF0C-1A08-4DB3-AC84-C6FCF14A01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873" y="1586484"/>
            <a:ext cx="3685032" cy="3685032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txBody>
          <a:bodyPr vert="horz" lIns="182880" tIns="182880" rIns="182880" bIns="182880" rtlCol="0" anchor="ctr">
            <a:normAutofit/>
          </a:bodyPr>
          <a:lstStyle/>
          <a:p>
            <a:pPr algn="ctr"/>
            <a:r>
              <a:rPr lang="en-US" sz="3000" spc="200" dirty="0">
                <a:solidFill>
                  <a:srgbClr val="FFFFFF"/>
                </a:solidFill>
              </a:rPr>
              <a:t>The Problem</a:t>
            </a:r>
            <a:endParaRPr lang="en-US" sz="3000" kern="1200" cap="all" spc="200" baseline="0" dirty="0">
              <a:solidFill>
                <a:srgbClr val="FFFFFF"/>
              </a:solidFill>
            </a:endParaRP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9DC82FF9-35ED-4B49-AF8C-102C2BDE7A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91694" y="1402079"/>
            <a:ext cx="5921879" cy="4897121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sz="2400" dirty="0">
                <a:solidFill>
                  <a:srgbClr val="FFFFFF"/>
                </a:solidFill>
              </a:rPr>
              <a:t>Corner and Line Intersection</a:t>
            </a:r>
          </a:p>
          <a:p>
            <a:pPr lvl="1"/>
            <a:r>
              <a:rPr lang="en-US" sz="2200" dirty="0">
                <a:solidFill>
                  <a:srgbClr val="FFFFFF"/>
                </a:solidFill>
              </a:rPr>
              <a:t>Where two edges intersect</a:t>
            </a:r>
          </a:p>
          <a:p>
            <a:pPr lvl="1"/>
            <a:r>
              <a:rPr lang="en-US" sz="2200" dirty="0">
                <a:solidFill>
                  <a:srgbClr val="FFFFFF"/>
                </a:solidFill>
              </a:rPr>
              <a:t>“Interest Point” - points where there are large intensity variations in all directions</a:t>
            </a:r>
          </a:p>
          <a:p>
            <a:r>
              <a:rPr lang="en-US" sz="2400" dirty="0">
                <a:solidFill>
                  <a:srgbClr val="FFFFFF"/>
                </a:solidFill>
                <a:hlinkClick r:id="rId3"/>
              </a:rPr>
              <a:t>Corner detection</a:t>
            </a:r>
            <a:r>
              <a:rPr lang="en-US" sz="2400" dirty="0">
                <a:solidFill>
                  <a:srgbClr val="FFFFFF"/>
                </a:solidFill>
              </a:rPr>
              <a:t> is used within computer vision systems in order to extract features from images to be recognized in some manner, e.g. object recognition, motion detection, etc.</a:t>
            </a:r>
          </a:p>
          <a:p>
            <a:pPr lvl="1"/>
            <a:r>
              <a:rPr lang="en-US" sz="2200" dirty="0">
                <a:solidFill>
                  <a:srgbClr val="FFFFFF"/>
                </a:solidFill>
              </a:rPr>
              <a:t>Corner points use the distribution of few points to preserve the important features of the image, thus reduces the amount of data to be processed</a:t>
            </a:r>
          </a:p>
          <a:p>
            <a:endParaRPr lang="en-US" sz="2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714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585CEF0C-1A08-4DB3-AC84-C6FCF14A01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873" y="1586484"/>
            <a:ext cx="3685032" cy="3685032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txBody>
          <a:bodyPr vert="horz" lIns="182880" tIns="182880" rIns="182880" bIns="182880" rtlCol="0" anchor="ctr">
            <a:normAutofit/>
          </a:bodyPr>
          <a:lstStyle/>
          <a:p>
            <a:pPr algn="ctr"/>
            <a:r>
              <a:rPr lang="en-US" sz="3000" spc="200" dirty="0">
                <a:solidFill>
                  <a:srgbClr val="FFFFFF"/>
                </a:solidFill>
              </a:rPr>
              <a:t>The Problem Cont.</a:t>
            </a:r>
            <a:endParaRPr lang="en-US" sz="3000" kern="1200" cap="all" spc="200" baseline="0" dirty="0">
              <a:solidFill>
                <a:srgbClr val="FFFFFF"/>
              </a:solidFill>
            </a:endParaRP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9DC82FF9-35ED-4B49-AF8C-102C2BDE7A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91695" y="1402080"/>
            <a:ext cx="6187350" cy="2176862"/>
          </a:xfrm>
        </p:spPr>
        <p:txBody>
          <a:bodyPr vert="horz" lIns="91440" tIns="45720" rIns="91440" bIns="45720" rtlCol="0" anchor="t">
            <a:normAutofit fontScale="92500"/>
          </a:bodyPr>
          <a:lstStyle/>
          <a:p>
            <a:r>
              <a:rPr lang="en-US" sz="2400" dirty="0">
                <a:solidFill>
                  <a:srgbClr val="FFFFFF"/>
                </a:solidFill>
              </a:rPr>
              <a:t>For example, let’s look at two pictures where corners were detected, and see the corresponding features across them</a:t>
            </a:r>
          </a:p>
          <a:p>
            <a:r>
              <a:rPr lang="en-US" sz="2400" dirty="0">
                <a:solidFill>
                  <a:srgbClr val="FFFFFF"/>
                </a:solidFill>
              </a:rPr>
              <a:t>Comparison (of different lighting and angle) is used to measure the quality of a corner detection algorithm (next slide)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ED114D5-64E8-4DF4-8CBC-2B2611B29E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2251" y="3657600"/>
            <a:ext cx="2879816" cy="258400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ABE4A36-891F-47C2-A865-FAFA99BC7B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4170" y="3657600"/>
            <a:ext cx="2879816" cy="2575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906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0701A27-521A-4280-881E-A7258BFECF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57153" y="1371600"/>
            <a:ext cx="6277692" cy="4955792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6CEFE993-B8DB-44B9-9B79-C752D5D4B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0699" y="418933"/>
            <a:ext cx="8610600" cy="1293028"/>
          </a:xfrm>
        </p:spPr>
        <p:txBody>
          <a:bodyPr>
            <a:normAutofit/>
          </a:bodyPr>
          <a:lstStyle/>
          <a:p>
            <a:pPr algn="ctr"/>
            <a:r>
              <a:rPr lang="en-US" sz="2400" dirty="0"/>
              <a:t>Different angle and lighting</a:t>
            </a:r>
          </a:p>
        </p:txBody>
      </p:sp>
    </p:spTree>
    <p:extLst>
      <p:ext uri="{BB962C8B-B14F-4D97-AF65-F5344CB8AC3E}">
        <p14:creationId xmlns:p14="http://schemas.microsoft.com/office/powerpoint/2010/main" val="40744089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585CEF0C-1A08-4DB3-AC84-C6FCF14A0137}"/>
              </a:ext>
            </a:extLst>
          </p:cNvPr>
          <p:cNvSpPr>
            <a:spLocks/>
          </p:cNvSpPr>
          <p:nvPr/>
        </p:nvSpPr>
        <p:spPr>
          <a:xfrm>
            <a:off x="1260873" y="1586484"/>
            <a:ext cx="3685032" cy="3685032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  <a:prstDash/>
          </a:ln>
          <a:effectLst/>
        </p:spPr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all" spc="2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endParaRPr kumimoji="0" lang="en-US" sz="2800" b="0" i="0" u="none" strike="noStrike" kern="1200" cap="all" spc="2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9DC82FF9-35ED-4B49-AF8C-102C2BDE7A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91695" y="1402080"/>
            <a:ext cx="6187350" cy="446024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dirty="0">
                <a:solidFill>
                  <a:srgbClr val="FFFFFF"/>
                </a:solidFill>
                <a:hlinkClick r:id="rId3"/>
              </a:rPr>
              <a:t>Moravec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1800" dirty="0">
                <a:solidFill>
                  <a:srgbClr val="FFFFFF"/>
                </a:solidFill>
              </a:rPr>
              <a:t>(1980)</a:t>
            </a:r>
          </a:p>
          <a:p>
            <a:r>
              <a:rPr lang="en-US" sz="2400" dirty="0">
                <a:hlinkClick r:id="rId4"/>
              </a:rPr>
              <a:t>F</a:t>
            </a:r>
            <a:r>
              <a:rPr lang="en-US" sz="2400" b="0" i="0" dirty="0">
                <a:effectLst/>
                <a:hlinkClick r:id="rId4"/>
              </a:rPr>
              <a:t>ö</a:t>
            </a:r>
            <a:r>
              <a:rPr lang="en-US" sz="2400" dirty="0">
                <a:solidFill>
                  <a:srgbClr val="FFFFFF"/>
                </a:solidFill>
                <a:hlinkClick r:id="rId4"/>
              </a:rPr>
              <a:t>rstner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1800" dirty="0">
                <a:solidFill>
                  <a:srgbClr val="FFFFFF"/>
                </a:solidFill>
              </a:rPr>
              <a:t>(Wolfgang Förstner, 1986)</a:t>
            </a:r>
          </a:p>
          <a:p>
            <a:r>
              <a:rPr lang="en-US" sz="2400" dirty="0">
                <a:solidFill>
                  <a:srgbClr val="FFFFFF"/>
                </a:solidFill>
                <a:hlinkClick r:id="rId5"/>
              </a:rPr>
              <a:t>Harris &amp; Stephens </a:t>
            </a:r>
            <a:r>
              <a:rPr lang="en-US" sz="1800" dirty="0">
                <a:solidFill>
                  <a:srgbClr val="FFFFFF"/>
                </a:solidFill>
              </a:rPr>
              <a:t>(Chris Harris, Mike Stephens, 1988)</a:t>
            </a:r>
          </a:p>
          <a:p>
            <a:r>
              <a:rPr lang="en-US" sz="2400" dirty="0">
                <a:hlinkClick r:id="rId6"/>
              </a:rPr>
              <a:t>Wang and Brady</a:t>
            </a:r>
            <a:r>
              <a:rPr lang="en-US" sz="2400" dirty="0"/>
              <a:t> </a:t>
            </a:r>
            <a:r>
              <a:rPr lang="en-US" sz="1800" dirty="0"/>
              <a:t>(Han Wang, Michael Brady, 1990)</a:t>
            </a:r>
          </a:p>
          <a:p>
            <a:r>
              <a:rPr lang="en-US" sz="2400" dirty="0">
                <a:hlinkClick r:id="rId7"/>
              </a:rPr>
              <a:t>SUSAN</a:t>
            </a:r>
            <a:r>
              <a:rPr lang="en-US" sz="2400" dirty="0"/>
              <a:t> </a:t>
            </a:r>
            <a:r>
              <a:rPr lang="en-US" sz="1800" dirty="0"/>
              <a:t>(Stephen M. Smith, Michael Brady, 1994)</a:t>
            </a:r>
          </a:p>
          <a:p>
            <a:r>
              <a:rPr lang="en-US" sz="2400" dirty="0">
                <a:hlinkClick r:id="rId8"/>
              </a:rPr>
              <a:t>Trajković and Hedly</a:t>
            </a:r>
            <a:r>
              <a:rPr lang="en-US" sz="2400" dirty="0"/>
              <a:t> </a:t>
            </a:r>
            <a:r>
              <a:rPr lang="en-US" sz="1800" dirty="0"/>
              <a:t>(Miroslav Trajković, Mark Hedley, 1998)</a:t>
            </a:r>
          </a:p>
          <a:p>
            <a:r>
              <a:rPr lang="en-US" sz="2400" dirty="0">
                <a:hlinkClick r:id="rId9"/>
              </a:rPr>
              <a:t>FAST</a:t>
            </a:r>
            <a:r>
              <a:rPr lang="en-US" sz="1800" dirty="0"/>
              <a:t> (Edward </a:t>
            </a:r>
            <a:r>
              <a:rPr lang="en-US" sz="1800" dirty="0" err="1"/>
              <a:t>Rosten</a:t>
            </a:r>
            <a:r>
              <a:rPr lang="en-US" sz="1800" dirty="0"/>
              <a:t>, Tom Drummond, 2006)</a:t>
            </a: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057E76-CB29-430B-ADA0-22E3FA5BD03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582994" y="2699857"/>
            <a:ext cx="3038167" cy="1477328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CORNER</a:t>
            </a:r>
            <a:b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</a:b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DETECTION</a:t>
            </a:r>
            <a:b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</a:b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ALGORITHMS</a:t>
            </a:r>
          </a:p>
        </p:txBody>
      </p:sp>
    </p:spTree>
    <p:extLst>
      <p:ext uri="{BB962C8B-B14F-4D97-AF65-F5344CB8AC3E}">
        <p14:creationId xmlns:p14="http://schemas.microsoft.com/office/powerpoint/2010/main" val="846713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585CEF0C-1A08-4DB3-AC84-C6FCF14A0137}"/>
              </a:ext>
            </a:extLst>
          </p:cNvPr>
          <p:cNvSpPr>
            <a:spLocks/>
          </p:cNvSpPr>
          <p:nvPr/>
        </p:nvSpPr>
        <p:spPr>
          <a:xfrm>
            <a:off x="1260873" y="1586484"/>
            <a:ext cx="3685032" cy="3685032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  <a:prstDash/>
          </a:ln>
          <a:effectLst/>
        </p:spPr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all" spc="2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man Old Style" panose="02050604050505020204" pitchFamily="18" charset="0"/>
                <a:ea typeface="+mj-ea"/>
                <a:cs typeface="+mj-cs"/>
              </a:rPr>
              <a:t> </a:t>
            </a:r>
            <a:endParaRPr kumimoji="0" lang="en-US" sz="2800" b="0" i="0" u="none" strike="noStrike" kern="1200" cap="all" spc="2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man Old Style" panose="02050604050505020204" pitchFamily="18" charset="0"/>
              <a:ea typeface="+mj-ea"/>
              <a:cs typeface="+mj-cs"/>
            </a:endParaRP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9DC82FF9-35ED-4B49-AF8C-102C2BDE7A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91695" y="1402080"/>
            <a:ext cx="6187350" cy="386943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dirty="0">
                <a:solidFill>
                  <a:srgbClr val="FFFFFF"/>
                </a:solidFill>
              </a:rPr>
              <a:t>Corner detection algorithms are mainly divided into two types:</a:t>
            </a:r>
          </a:p>
          <a:p>
            <a:r>
              <a:rPr lang="en-US" sz="2400" dirty="0">
                <a:solidFill>
                  <a:srgbClr val="FFFFFF"/>
                </a:solidFill>
              </a:rPr>
              <a:t>Edge information </a:t>
            </a:r>
            <a:r>
              <a:rPr lang="en-US" sz="1800" dirty="0">
                <a:solidFill>
                  <a:srgbClr val="FFFFFF"/>
                </a:solidFill>
              </a:rPr>
              <a:t>– extract edge contour in an image and then get the corner point. </a:t>
            </a:r>
            <a:br>
              <a:rPr lang="en-US" sz="1800" dirty="0">
                <a:solidFill>
                  <a:srgbClr val="FFFFFF"/>
                </a:solidFill>
              </a:rPr>
            </a:br>
            <a:r>
              <a:rPr lang="en-US" sz="1800" dirty="0">
                <a:solidFill>
                  <a:srgbClr val="FFFFFF"/>
                </a:solidFill>
              </a:rPr>
              <a:t>Low accuracy due to errors in edge detection</a:t>
            </a:r>
            <a:endParaRPr lang="en-US" sz="1600" dirty="0">
              <a:solidFill>
                <a:srgbClr val="FFFFFF"/>
              </a:solidFill>
            </a:endParaRPr>
          </a:p>
          <a:p>
            <a:r>
              <a:rPr lang="en-US" sz="2400" dirty="0">
                <a:solidFill>
                  <a:srgbClr val="FFFFFF"/>
                </a:solidFill>
              </a:rPr>
              <a:t>Gray information </a:t>
            </a:r>
            <a:r>
              <a:rPr lang="en-US" sz="1800" dirty="0">
                <a:solidFill>
                  <a:srgbClr val="FFFFFF"/>
                </a:solidFill>
              </a:rPr>
              <a:t>– calculate the maximum intensity of the grayscale and gradient in a local range (A.K.A. neighborhood in Harris algorithm)</a:t>
            </a:r>
          </a:p>
          <a:p>
            <a:pPr lvl="1"/>
            <a:r>
              <a:rPr lang="en-US" sz="1600" dirty="0">
                <a:solidFill>
                  <a:srgbClr val="FFFFFF"/>
                </a:solidFill>
              </a:rPr>
              <a:t>Moravec</a:t>
            </a:r>
          </a:p>
          <a:p>
            <a:pPr lvl="1"/>
            <a:r>
              <a:rPr lang="en-US" sz="1600" dirty="0">
                <a:solidFill>
                  <a:srgbClr val="FFFFFF"/>
                </a:solidFill>
              </a:rPr>
              <a:t>Harris</a:t>
            </a:r>
          </a:p>
          <a:p>
            <a:pPr lvl="1"/>
            <a:r>
              <a:rPr lang="en-US" sz="1600" dirty="0">
                <a:solidFill>
                  <a:srgbClr val="FFFFFF"/>
                </a:solidFill>
              </a:rPr>
              <a:t>SUSAN</a:t>
            </a:r>
          </a:p>
          <a:p>
            <a:pPr lvl="1"/>
            <a:r>
              <a:rPr lang="en-US" sz="1600" dirty="0">
                <a:solidFill>
                  <a:srgbClr val="FFFFFF"/>
                </a:solidFill>
              </a:rPr>
              <a:t>FAST</a:t>
            </a:r>
          </a:p>
          <a:p>
            <a:endParaRPr lang="en-US" sz="1800" dirty="0"/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057E76-CB29-430B-ADA0-22E3FA5BD03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582994" y="2469025"/>
            <a:ext cx="3038167" cy="1938992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CORNER</a:t>
            </a:r>
            <a:b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</a:b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DETECTION</a:t>
            </a:r>
            <a:b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</a:b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ALGORITHMS</a:t>
            </a:r>
            <a:b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</a:b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CONT.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640CC10-84BA-4A27-8123-8B84A0B230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9030" y="4966716"/>
            <a:ext cx="2012950" cy="1409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9518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DAEEF-781B-47AF-BCB1-B8FAB1B98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Harris Corner Detector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938CDB-F7FE-44AE-8D92-2EF0EDDE4E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799" y="2194560"/>
            <a:ext cx="9326401" cy="42672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 algorithm computes the grayscale change of a pixel centered window moving along any direction and express it in analytic form</a:t>
            </a:r>
          </a:p>
          <a:p>
            <a:pPr lvl="1"/>
            <a:r>
              <a:rPr lang="en-US" dirty="0"/>
              <a:t>A big neighborhood (window) might occlude features</a:t>
            </a:r>
          </a:p>
          <a:p>
            <a:pPr lvl="1"/>
            <a:r>
              <a:rPr lang="en-US" dirty="0"/>
              <a:t>Hence, the window should be as small as possible so we can see differences while moving up and down, or left and right</a:t>
            </a:r>
          </a:p>
          <a:p>
            <a:r>
              <a:rPr lang="en-US" dirty="0"/>
              <a:t>Regions</a:t>
            </a:r>
          </a:p>
          <a:p>
            <a:pPr lvl="1"/>
            <a:r>
              <a:rPr lang="en-US" dirty="0"/>
              <a:t>Flat - Moving in any direction results in no difference</a:t>
            </a:r>
          </a:p>
          <a:p>
            <a:pPr lvl="1"/>
            <a:r>
              <a:rPr lang="en-US" dirty="0"/>
              <a:t>Edge - Even though there is a difference while moving left and right, there is no difference while moving up and down</a:t>
            </a:r>
          </a:p>
          <a:p>
            <a:pPr lvl="1"/>
            <a:r>
              <a:rPr lang="en-US" dirty="0"/>
              <a:t>Corner – Difference in all directions</a:t>
            </a:r>
          </a:p>
          <a:p>
            <a:r>
              <a:rPr lang="en-US" dirty="0"/>
              <a:t>Harris corner detector gives a mathematical approach for determining which case holds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C8F86FB2-3659-4AF9-8963-FC4D4E7AB48E}"/>
              </a:ext>
            </a:extLst>
          </p:cNvPr>
          <p:cNvGrpSpPr/>
          <p:nvPr/>
        </p:nvGrpSpPr>
        <p:grpSpPr>
          <a:xfrm>
            <a:off x="10320237" y="5171996"/>
            <a:ext cx="1283628" cy="1441238"/>
            <a:chOff x="10320237" y="5171996"/>
            <a:chExt cx="1283628" cy="1441238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0F6EB63-F569-4FDD-A9B8-7F60F168B4F4}"/>
                </a:ext>
              </a:extLst>
            </p:cNvPr>
            <p:cNvSpPr txBox="1"/>
            <p:nvPr/>
          </p:nvSpPr>
          <p:spPr>
            <a:xfrm>
              <a:off x="10643346" y="6243902"/>
              <a:ext cx="9605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Corner</a:t>
              </a:r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E8819A3C-1A19-430A-8F0A-CBCB261F6A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672027" y="5479968"/>
              <a:ext cx="798178" cy="0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C9CC5B42-67D0-44E9-B80B-1026E76AC26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682187" y="5469809"/>
              <a:ext cx="341" cy="758271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1A02EAB7-1816-45AB-9502-A210FFD435C0}"/>
                </a:ext>
              </a:extLst>
            </p:cNvPr>
            <p:cNvSpPr/>
            <p:nvPr/>
          </p:nvSpPr>
          <p:spPr>
            <a:xfrm>
              <a:off x="10468077" y="5300813"/>
              <a:ext cx="431462" cy="436880"/>
            </a:xfrm>
            <a:prstGeom prst="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136EC261-9D17-4243-8B10-58F58022CF80}"/>
                </a:ext>
              </a:extLst>
            </p:cNvPr>
            <p:cNvCxnSpPr>
              <a:cxnSpLocks/>
            </p:cNvCxnSpPr>
            <p:nvPr/>
          </p:nvCxnSpPr>
          <p:spPr>
            <a:xfrm>
              <a:off x="10889933" y="5736839"/>
              <a:ext cx="128804" cy="13467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EEE52EDF-4887-441C-9D0D-D8849603336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320237" y="5173493"/>
              <a:ext cx="152400" cy="13608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A7C62323-EEC2-4BBB-B18C-738751EDE60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88800" y="5171996"/>
              <a:ext cx="129937" cy="14224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1028F60B-E7A9-45A1-9F69-8EA0C552F29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347599" y="5731793"/>
              <a:ext cx="126974" cy="13336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EE96DD6-C772-47F8-B978-38AFA2CF25D5}"/>
              </a:ext>
            </a:extLst>
          </p:cNvPr>
          <p:cNvGrpSpPr/>
          <p:nvPr/>
        </p:nvGrpSpPr>
        <p:grpSpPr>
          <a:xfrm>
            <a:off x="10308456" y="3577586"/>
            <a:ext cx="1268429" cy="1283423"/>
            <a:chOff x="10308456" y="3577586"/>
            <a:chExt cx="1268429" cy="1283423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AD5FBD8-644C-4D4D-B453-70A28ADDA7BB}"/>
                </a:ext>
              </a:extLst>
            </p:cNvPr>
            <p:cNvSpPr txBox="1"/>
            <p:nvPr/>
          </p:nvSpPr>
          <p:spPr>
            <a:xfrm>
              <a:off x="10735388" y="4491677"/>
              <a:ext cx="7729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Edge</a:t>
              </a:r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27D595F8-466B-424E-9513-0FAEC6ABBF3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661867" y="3587746"/>
              <a:ext cx="915018" cy="15621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6F7903E2-60CE-4D3C-92BD-289394DAF36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672027" y="3577586"/>
              <a:ext cx="0" cy="929604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C1D09A7-E1E9-493C-86F6-7905B6F364C7}"/>
                </a:ext>
              </a:extLst>
            </p:cNvPr>
            <p:cNvSpPr/>
            <p:nvPr/>
          </p:nvSpPr>
          <p:spPr>
            <a:xfrm>
              <a:off x="10456296" y="3814380"/>
              <a:ext cx="431462" cy="436880"/>
            </a:xfrm>
            <a:prstGeom prst="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689EA8B3-0D6C-4C1A-BF7F-975E4EBC64A7}"/>
                </a:ext>
              </a:extLst>
            </p:cNvPr>
            <p:cNvCxnSpPr>
              <a:cxnSpLocks/>
            </p:cNvCxnSpPr>
            <p:nvPr/>
          </p:nvCxnSpPr>
          <p:spPr>
            <a:xfrm>
              <a:off x="10878152" y="4250406"/>
              <a:ext cx="128804" cy="13467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47A37C3A-95F4-44C4-8234-CC48E662143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308456" y="3687060"/>
              <a:ext cx="152400" cy="13608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55AA0B54-5F26-4E76-8549-59C99F365A71}"/>
                </a:ext>
              </a:extLst>
            </p:cNvPr>
            <p:cNvCxnSpPr/>
            <p:nvPr/>
          </p:nvCxnSpPr>
          <p:spPr>
            <a:xfrm flipV="1">
              <a:off x="10877019" y="3685563"/>
              <a:ext cx="129937" cy="14224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72C1A343-D517-4304-90E4-D99C47A72C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335818" y="4245360"/>
              <a:ext cx="126974" cy="13336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D7904F07-929C-4E8E-83E3-E0EAA1E52882}"/>
              </a:ext>
            </a:extLst>
          </p:cNvPr>
          <p:cNvGrpSpPr/>
          <p:nvPr/>
        </p:nvGrpSpPr>
        <p:grpSpPr>
          <a:xfrm>
            <a:off x="10672027" y="1899326"/>
            <a:ext cx="903158" cy="1286722"/>
            <a:chOff x="10672027" y="1899326"/>
            <a:chExt cx="903158" cy="1286722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AE18725-8CF6-4E84-836D-6AF340FA2BE6}"/>
                </a:ext>
              </a:extLst>
            </p:cNvPr>
            <p:cNvSpPr txBox="1"/>
            <p:nvPr/>
          </p:nvSpPr>
          <p:spPr>
            <a:xfrm>
              <a:off x="10793097" y="2816716"/>
              <a:ext cx="5790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Flat</a:t>
              </a: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F420B9A9-BED0-40FE-B050-5D1517EE54E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672027" y="1909978"/>
              <a:ext cx="903158" cy="15621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025B234F-17FF-4D56-B657-1A1912AF3E78}"/>
                </a:ext>
              </a:extLst>
            </p:cNvPr>
            <p:cNvSpPr/>
            <p:nvPr/>
          </p:nvSpPr>
          <p:spPr>
            <a:xfrm>
              <a:off x="10899727" y="2154961"/>
              <a:ext cx="431462" cy="436880"/>
            </a:xfrm>
            <a:prstGeom prst="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BC308098-E82D-4570-BDBC-988CD9E0B207}"/>
                </a:ext>
              </a:extLst>
            </p:cNvPr>
            <p:cNvCxnSpPr>
              <a:cxnSpLocks/>
            </p:cNvCxnSpPr>
            <p:nvPr/>
          </p:nvCxnSpPr>
          <p:spPr>
            <a:xfrm>
              <a:off x="11321583" y="2590987"/>
              <a:ext cx="128804" cy="13467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856303CC-CF63-4D27-9750-00A0C0B7E44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751887" y="2027641"/>
              <a:ext cx="152400" cy="13608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B017406E-C374-4290-B36D-60EDED58EF6D}"/>
                </a:ext>
              </a:extLst>
            </p:cNvPr>
            <p:cNvCxnSpPr/>
            <p:nvPr/>
          </p:nvCxnSpPr>
          <p:spPr>
            <a:xfrm flipV="1">
              <a:off x="11320450" y="2026144"/>
              <a:ext cx="129937" cy="14224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645ED93D-C103-496F-991D-7C34DF4A6E6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779249" y="2585941"/>
              <a:ext cx="126974" cy="13336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FB1B40A2-9333-4C9E-A9AE-857E8CA7FF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672257" y="1899326"/>
              <a:ext cx="0" cy="929604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01982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BBCB0E0-BE81-47E1-B155-ECE8187B0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Harris Corner Detector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BDB8C8F-AE64-4ABF-93BF-B51C5E1A23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153920"/>
            <a:ext cx="5688266" cy="1605471"/>
          </a:xfrm>
        </p:spPr>
        <p:txBody>
          <a:bodyPr/>
          <a:lstStyle/>
          <a:p>
            <a:r>
              <a:rPr lang="en-US" dirty="0"/>
              <a:t>Image region has a corner in it if the pixels collectively cover two (or more) strong, orthogonal gradient directions</a:t>
            </a:r>
          </a:p>
        </p:txBody>
      </p:sp>
      <p:grpSp>
        <p:nvGrpSpPr>
          <p:cNvPr id="247" name="Group 246">
            <a:extLst>
              <a:ext uri="{FF2B5EF4-FFF2-40B4-BE49-F238E27FC236}">
                <a16:creationId xmlns:a16="http://schemas.microsoft.com/office/drawing/2014/main" id="{D79C05BD-FAFD-432C-B2FC-D9F3204E0AE2}"/>
              </a:ext>
            </a:extLst>
          </p:cNvPr>
          <p:cNvGrpSpPr/>
          <p:nvPr/>
        </p:nvGrpSpPr>
        <p:grpSpPr>
          <a:xfrm>
            <a:off x="51034" y="3759841"/>
            <a:ext cx="3538691" cy="2464689"/>
            <a:chOff x="51034" y="3759841"/>
            <a:chExt cx="3538691" cy="2464689"/>
          </a:xfrm>
        </p:grpSpPr>
        <p:pic>
          <p:nvPicPr>
            <p:cNvPr id="3074" name="Picture 2" descr="OpenCV #013 Harris Corner Detector - Experiment | Master Data Science">
              <a:extLst>
                <a:ext uri="{FF2B5EF4-FFF2-40B4-BE49-F238E27FC236}">
                  <a16:creationId xmlns:a16="http://schemas.microsoft.com/office/drawing/2014/main" id="{8A59BA87-2B6E-4DCF-8CDB-9064251EF2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2314" y="3759841"/>
              <a:ext cx="3457411" cy="2464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5" name="TextBox 234">
              <a:extLst>
                <a:ext uri="{FF2B5EF4-FFF2-40B4-BE49-F238E27FC236}">
                  <a16:creationId xmlns:a16="http://schemas.microsoft.com/office/drawing/2014/main" id="{7ABC2639-E552-4200-81AD-50431A8CF5C8}"/>
                </a:ext>
              </a:extLst>
            </p:cNvPr>
            <p:cNvSpPr txBox="1"/>
            <p:nvPr/>
          </p:nvSpPr>
          <p:spPr>
            <a:xfrm>
              <a:off x="51034" y="5388207"/>
              <a:ext cx="13853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© datahacker.rs</a:t>
              </a:r>
            </a:p>
          </p:txBody>
        </p:sp>
      </p:grpSp>
      <p:grpSp>
        <p:nvGrpSpPr>
          <p:cNvPr id="246" name="Group 245">
            <a:extLst>
              <a:ext uri="{FF2B5EF4-FFF2-40B4-BE49-F238E27FC236}">
                <a16:creationId xmlns:a16="http://schemas.microsoft.com/office/drawing/2014/main" id="{E2CAC48C-6C9D-4AF2-8FA3-8A8F5DECC1CF}"/>
              </a:ext>
            </a:extLst>
          </p:cNvPr>
          <p:cNvGrpSpPr/>
          <p:nvPr/>
        </p:nvGrpSpPr>
        <p:grpSpPr>
          <a:xfrm>
            <a:off x="3695546" y="1904867"/>
            <a:ext cx="8074814" cy="4760179"/>
            <a:chOff x="3695546" y="1904867"/>
            <a:chExt cx="8074814" cy="476017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A4F3776-EA4B-4EB1-B8DF-D2139353EAC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512114" y="1904867"/>
              <a:ext cx="1920240" cy="1989887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0269D87-997C-4CFC-A333-8598FF93FD51}"/>
                </a:ext>
              </a:extLst>
            </p:cNvPr>
            <p:cNvSpPr/>
            <p:nvPr/>
          </p:nvSpPr>
          <p:spPr>
            <a:xfrm>
              <a:off x="9845040" y="4115182"/>
              <a:ext cx="1920240" cy="1767458"/>
            </a:xfrm>
            <a:prstGeom prst="rect">
              <a:avLst/>
            </a:prstGeom>
            <a:noFill/>
            <a:ln w="9525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lowchart: Connector 8">
              <a:extLst>
                <a:ext uri="{FF2B5EF4-FFF2-40B4-BE49-F238E27FC236}">
                  <a16:creationId xmlns:a16="http://schemas.microsoft.com/office/drawing/2014/main" id="{5A40250C-0C5C-4BD1-8401-9673763A6C82}"/>
                </a:ext>
              </a:extLst>
            </p:cNvPr>
            <p:cNvSpPr/>
            <p:nvPr/>
          </p:nvSpPr>
          <p:spPr>
            <a:xfrm>
              <a:off x="10160000" y="4236720"/>
              <a:ext cx="81280" cy="81280"/>
            </a:xfrm>
            <a:prstGeom prst="flowChartConnector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lowchart: Connector 10">
              <a:extLst>
                <a:ext uri="{FF2B5EF4-FFF2-40B4-BE49-F238E27FC236}">
                  <a16:creationId xmlns:a16="http://schemas.microsoft.com/office/drawing/2014/main" id="{99D2E3AF-C720-4E52-B1A5-2E16C844CCA0}"/>
                </a:ext>
              </a:extLst>
            </p:cNvPr>
            <p:cNvSpPr/>
            <p:nvPr/>
          </p:nvSpPr>
          <p:spPr>
            <a:xfrm>
              <a:off x="10312400" y="4389120"/>
              <a:ext cx="81280" cy="81280"/>
            </a:xfrm>
            <a:prstGeom prst="flowChartConnector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lowchart: Connector 12">
              <a:extLst>
                <a:ext uri="{FF2B5EF4-FFF2-40B4-BE49-F238E27FC236}">
                  <a16:creationId xmlns:a16="http://schemas.microsoft.com/office/drawing/2014/main" id="{2DAC5ED7-9E30-48E9-9B13-6F46E33C0A58}"/>
                </a:ext>
              </a:extLst>
            </p:cNvPr>
            <p:cNvSpPr/>
            <p:nvPr/>
          </p:nvSpPr>
          <p:spPr>
            <a:xfrm>
              <a:off x="10464800" y="4541520"/>
              <a:ext cx="81280" cy="81280"/>
            </a:xfrm>
            <a:prstGeom prst="flowChartConnector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lowchart: Connector 14">
              <a:extLst>
                <a:ext uri="{FF2B5EF4-FFF2-40B4-BE49-F238E27FC236}">
                  <a16:creationId xmlns:a16="http://schemas.microsoft.com/office/drawing/2014/main" id="{66FA145D-42A7-4E5A-AADC-D39E67EB293E}"/>
                </a:ext>
              </a:extLst>
            </p:cNvPr>
            <p:cNvSpPr/>
            <p:nvPr/>
          </p:nvSpPr>
          <p:spPr>
            <a:xfrm>
              <a:off x="10617200" y="4673600"/>
              <a:ext cx="81280" cy="81280"/>
            </a:xfrm>
            <a:prstGeom prst="flowChartConnector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lowchart: Connector 16">
              <a:extLst>
                <a:ext uri="{FF2B5EF4-FFF2-40B4-BE49-F238E27FC236}">
                  <a16:creationId xmlns:a16="http://schemas.microsoft.com/office/drawing/2014/main" id="{73061D4D-F53E-4744-9E47-7149E1E7ADDD}"/>
                </a:ext>
              </a:extLst>
            </p:cNvPr>
            <p:cNvSpPr/>
            <p:nvPr/>
          </p:nvSpPr>
          <p:spPr>
            <a:xfrm>
              <a:off x="10769600" y="4704080"/>
              <a:ext cx="81280" cy="81280"/>
            </a:xfrm>
            <a:prstGeom prst="flowChartConnector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lowchart: Connector 18">
              <a:extLst>
                <a:ext uri="{FF2B5EF4-FFF2-40B4-BE49-F238E27FC236}">
                  <a16:creationId xmlns:a16="http://schemas.microsoft.com/office/drawing/2014/main" id="{9F20BEFF-227B-4B66-9159-6C71EC325443}"/>
                </a:ext>
              </a:extLst>
            </p:cNvPr>
            <p:cNvSpPr/>
            <p:nvPr/>
          </p:nvSpPr>
          <p:spPr>
            <a:xfrm>
              <a:off x="10876280" y="4622800"/>
              <a:ext cx="81280" cy="81280"/>
            </a:xfrm>
            <a:prstGeom prst="flowChartConnector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lowchart: Connector 20">
              <a:extLst>
                <a:ext uri="{FF2B5EF4-FFF2-40B4-BE49-F238E27FC236}">
                  <a16:creationId xmlns:a16="http://schemas.microsoft.com/office/drawing/2014/main" id="{224B58A6-824A-4131-A5A2-68B468056F15}"/>
                </a:ext>
              </a:extLst>
            </p:cNvPr>
            <p:cNvSpPr/>
            <p:nvPr/>
          </p:nvSpPr>
          <p:spPr>
            <a:xfrm>
              <a:off x="11076940" y="4582160"/>
              <a:ext cx="81280" cy="81280"/>
            </a:xfrm>
            <a:prstGeom prst="flowChartConnector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lowchart: Connector 22">
              <a:extLst>
                <a:ext uri="{FF2B5EF4-FFF2-40B4-BE49-F238E27FC236}">
                  <a16:creationId xmlns:a16="http://schemas.microsoft.com/office/drawing/2014/main" id="{1B4F7B9B-E936-4CB5-87C9-D37AA2C521C7}"/>
                </a:ext>
              </a:extLst>
            </p:cNvPr>
            <p:cNvSpPr/>
            <p:nvPr/>
          </p:nvSpPr>
          <p:spPr>
            <a:xfrm>
              <a:off x="11076940" y="4409440"/>
              <a:ext cx="81280" cy="81280"/>
            </a:xfrm>
            <a:prstGeom prst="flowChartConnector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lowchart: Connector 24">
              <a:extLst>
                <a:ext uri="{FF2B5EF4-FFF2-40B4-BE49-F238E27FC236}">
                  <a16:creationId xmlns:a16="http://schemas.microsoft.com/office/drawing/2014/main" id="{95F2AB2C-FB3D-4EC7-AF39-5C96307D434E}"/>
                </a:ext>
              </a:extLst>
            </p:cNvPr>
            <p:cNvSpPr/>
            <p:nvPr/>
          </p:nvSpPr>
          <p:spPr>
            <a:xfrm>
              <a:off x="11328400" y="4429760"/>
              <a:ext cx="81280" cy="81280"/>
            </a:xfrm>
            <a:prstGeom prst="flowChartConnector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lowchart: Connector 26">
              <a:extLst>
                <a:ext uri="{FF2B5EF4-FFF2-40B4-BE49-F238E27FC236}">
                  <a16:creationId xmlns:a16="http://schemas.microsoft.com/office/drawing/2014/main" id="{374C029D-DB50-4B52-A013-02DBEA955342}"/>
                </a:ext>
              </a:extLst>
            </p:cNvPr>
            <p:cNvSpPr/>
            <p:nvPr/>
          </p:nvSpPr>
          <p:spPr>
            <a:xfrm>
              <a:off x="11358880" y="4226751"/>
              <a:ext cx="81280" cy="81280"/>
            </a:xfrm>
            <a:prstGeom prst="flowChartConnector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lowchart: Connector 28">
              <a:extLst>
                <a:ext uri="{FF2B5EF4-FFF2-40B4-BE49-F238E27FC236}">
                  <a16:creationId xmlns:a16="http://schemas.microsoft.com/office/drawing/2014/main" id="{F7858A25-FBBF-4EFB-B38C-C4A7D235B024}"/>
                </a:ext>
              </a:extLst>
            </p:cNvPr>
            <p:cNvSpPr/>
            <p:nvPr/>
          </p:nvSpPr>
          <p:spPr>
            <a:xfrm>
              <a:off x="11206480" y="4399280"/>
              <a:ext cx="81280" cy="81280"/>
            </a:xfrm>
            <a:prstGeom prst="flowChartConnector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lowchart: Connector 30">
              <a:extLst>
                <a:ext uri="{FF2B5EF4-FFF2-40B4-BE49-F238E27FC236}">
                  <a16:creationId xmlns:a16="http://schemas.microsoft.com/office/drawing/2014/main" id="{AA7B7D68-83BD-49BE-A68E-77AF3C7D4DA0}"/>
                </a:ext>
              </a:extLst>
            </p:cNvPr>
            <p:cNvSpPr/>
            <p:nvPr/>
          </p:nvSpPr>
          <p:spPr>
            <a:xfrm>
              <a:off x="11216640" y="4531360"/>
              <a:ext cx="81280" cy="81280"/>
            </a:xfrm>
            <a:prstGeom prst="flowChartConnector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Flowchart: Connector 32">
              <a:extLst>
                <a:ext uri="{FF2B5EF4-FFF2-40B4-BE49-F238E27FC236}">
                  <a16:creationId xmlns:a16="http://schemas.microsoft.com/office/drawing/2014/main" id="{6CEE5E24-A54C-4084-BEA7-E9930A16B387}"/>
                </a:ext>
              </a:extLst>
            </p:cNvPr>
            <p:cNvSpPr/>
            <p:nvPr/>
          </p:nvSpPr>
          <p:spPr>
            <a:xfrm>
              <a:off x="10985500" y="4724018"/>
              <a:ext cx="81280" cy="81280"/>
            </a:xfrm>
            <a:prstGeom prst="flowChartConnector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Flowchart: Connector 34">
              <a:extLst>
                <a:ext uri="{FF2B5EF4-FFF2-40B4-BE49-F238E27FC236}">
                  <a16:creationId xmlns:a16="http://schemas.microsoft.com/office/drawing/2014/main" id="{8680B181-9936-47C8-B88F-63A2EA8ABBA5}"/>
                </a:ext>
              </a:extLst>
            </p:cNvPr>
            <p:cNvSpPr/>
            <p:nvPr/>
          </p:nvSpPr>
          <p:spPr>
            <a:xfrm>
              <a:off x="10810240" y="4897311"/>
              <a:ext cx="81280" cy="81280"/>
            </a:xfrm>
            <a:prstGeom prst="flowChartConnector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Flowchart: Connector 36">
              <a:extLst>
                <a:ext uri="{FF2B5EF4-FFF2-40B4-BE49-F238E27FC236}">
                  <a16:creationId xmlns:a16="http://schemas.microsoft.com/office/drawing/2014/main" id="{39A1F153-6510-4BF0-BE0E-3F8C1AF6B186}"/>
                </a:ext>
              </a:extLst>
            </p:cNvPr>
            <p:cNvSpPr/>
            <p:nvPr/>
          </p:nvSpPr>
          <p:spPr>
            <a:xfrm>
              <a:off x="10632440" y="4785360"/>
              <a:ext cx="81280" cy="81280"/>
            </a:xfrm>
            <a:prstGeom prst="flowChartConnector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lowchart: Connector 38">
              <a:extLst>
                <a:ext uri="{FF2B5EF4-FFF2-40B4-BE49-F238E27FC236}">
                  <a16:creationId xmlns:a16="http://schemas.microsoft.com/office/drawing/2014/main" id="{5AC15810-01F2-46F7-B8B9-CBB27D66C21E}"/>
                </a:ext>
              </a:extLst>
            </p:cNvPr>
            <p:cNvSpPr/>
            <p:nvPr/>
          </p:nvSpPr>
          <p:spPr>
            <a:xfrm>
              <a:off x="10424160" y="4785360"/>
              <a:ext cx="81280" cy="81280"/>
            </a:xfrm>
            <a:prstGeom prst="flowChartConnector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lowchart: Connector 40">
              <a:extLst>
                <a:ext uri="{FF2B5EF4-FFF2-40B4-BE49-F238E27FC236}">
                  <a16:creationId xmlns:a16="http://schemas.microsoft.com/office/drawing/2014/main" id="{C7404669-C192-4514-94B4-64F06353CCD0}"/>
                </a:ext>
              </a:extLst>
            </p:cNvPr>
            <p:cNvSpPr/>
            <p:nvPr/>
          </p:nvSpPr>
          <p:spPr>
            <a:xfrm>
              <a:off x="10332720" y="4572000"/>
              <a:ext cx="81280" cy="81280"/>
            </a:xfrm>
            <a:prstGeom prst="flowChartConnector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Flowchart: Connector 42">
              <a:extLst>
                <a:ext uri="{FF2B5EF4-FFF2-40B4-BE49-F238E27FC236}">
                  <a16:creationId xmlns:a16="http://schemas.microsoft.com/office/drawing/2014/main" id="{6E45CA38-4A70-4374-822B-29E21A42BBFD}"/>
                </a:ext>
              </a:extLst>
            </p:cNvPr>
            <p:cNvSpPr/>
            <p:nvPr/>
          </p:nvSpPr>
          <p:spPr>
            <a:xfrm>
              <a:off x="10444480" y="4429760"/>
              <a:ext cx="81280" cy="81280"/>
            </a:xfrm>
            <a:prstGeom prst="flowChartConnector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lowchart: Connector 44">
              <a:extLst>
                <a:ext uri="{FF2B5EF4-FFF2-40B4-BE49-F238E27FC236}">
                  <a16:creationId xmlns:a16="http://schemas.microsoft.com/office/drawing/2014/main" id="{1C863140-2FD3-4AF0-9DDC-039EE907CF3C}"/>
                </a:ext>
              </a:extLst>
            </p:cNvPr>
            <p:cNvSpPr/>
            <p:nvPr/>
          </p:nvSpPr>
          <p:spPr>
            <a:xfrm>
              <a:off x="10114280" y="4439920"/>
              <a:ext cx="81280" cy="81280"/>
            </a:xfrm>
            <a:prstGeom prst="flowChartConnector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lowchart: Connector 46">
              <a:extLst>
                <a:ext uri="{FF2B5EF4-FFF2-40B4-BE49-F238E27FC236}">
                  <a16:creationId xmlns:a16="http://schemas.microsoft.com/office/drawing/2014/main" id="{D47B9980-3518-4F3B-A784-5E53D8FD81F9}"/>
                </a:ext>
              </a:extLst>
            </p:cNvPr>
            <p:cNvSpPr/>
            <p:nvPr/>
          </p:nvSpPr>
          <p:spPr>
            <a:xfrm>
              <a:off x="10553700" y="4917631"/>
              <a:ext cx="81280" cy="81280"/>
            </a:xfrm>
            <a:prstGeom prst="flowChartConnector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lowchart: Connector 48">
              <a:extLst>
                <a:ext uri="{FF2B5EF4-FFF2-40B4-BE49-F238E27FC236}">
                  <a16:creationId xmlns:a16="http://schemas.microsoft.com/office/drawing/2014/main" id="{C07A7F84-327D-4C15-83C3-E39AD35F6347}"/>
                </a:ext>
              </a:extLst>
            </p:cNvPr>
            <p:cNvSpPr/>
            <p:nvPr/>
          </p:nvSpPr>
          <p:spPr>
            <a:xfrm>
              <a:off x="11582400" y="4256849"/>
              <a:ext cx="81280" cy="81280"/>
            </a:xfrm>
            <a:prstGeom prst="flowChartConnector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lowchart: Connector 50">
              <a:extLst>
                <a:ext uri="{FF2B5EF4-FFF2-40B4-BE49-F238E27FC236}">
                  <a16:creationId xmlns:a16="http://schemas.microsoft.com/office/drawing/2014/main" id="{2B2EC9B1-7265-4956-B5F8-9AE39BD698BF}"/>
                </a:ext>
              </a:extLst>
            </p:cNvPr>
            <p:cNvSpPr/>
            <p:nvPr/>
          </p:nvSpPr>
          <p:spPr>
            <a:xfrm>
              <a:off x="10713720" y="4998911"/>
              <a:ext cx="81280" cy="81280"/>
            </a:xfrm>
            <a:prstGeom prst="flowChartConnector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Flowchart: Connector 52">
              <a:extLst>
                <a:ext uri="{FF2B5EF4-FFF2-40B4-BE49-F238E27FC236}">
                  <a16:creationId xmlns:a16="http://schemas.microsoft.com/office/drawing/2014/main" id="{14EDC9E1-DDD2-499C-8CDA-0DDA6AEBA3B3}"/>
                </a:ext>
              </a:extLst>
            </p:cNvPr>
            <p:cNvSpPr/>
            <p:nvPr/>
          </p:nvSpPr>
          <p:spPr>
            <a:xfrm>
              <a:off x="10881360" y="4790536"/>
              <a:ext cx="81280" cy="81280"/>
            </a:xfrm>
            <a:prstGeom prst="flowChartConnector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Flowchart: Connector 54">
              <a:extLst>
                <a:ext uri="{FF2B5EF4-FFF2-40B4-BE49-F238E27FC236}">
                  <a16:creationId xmlns:a16="http://schemas.microsoft.com/office/drawing/2014/main" id="{95EBA1B8-C8BE-4B77-B642-C4C8DAC4EE24}"/>
                </a:ext>
              </a:extLst>
            </p:cNvPr>
            <p:cNvSpPr/>
            <p:nvPr/>
          </p:nvSpPr>
          <p:spPr>
            <a:xfrm>
              <a:off x="10972800" y="4500880"/>
              <a:ext cx="81280" cy="81280"/>
            </a:xfrm>
            <a:prstGeom prst="flowChartConnector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Flowchart: Connector 56">
              <a:extLst>
                <a:ext uri="{FF2B5EF4-FFF2-40B4-BE49-F238E27FC236}">
                  <a16:creationId xmlns:a16="http://schemas.microsoft.com/office/drawing/2014/main" id="{28EEA65A-CEF6-42B6-A2AD-8FD5461C019D}"/>
                </a:ext>
              </a:extLst>
            </p:cNvPr>
            <p:cNvSpPr/>
            <p:nvPr/>
          </p:nvSpPr>
          <p:spPr>
            <a:xfrm>
              <a:off x="10261600" y="4236911"/>
              <a:ext cx="81280" cy="81280"/>
            </a:xfrm>
            <a:prstGeom prst="flowChartConnector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Flowchart: Connector 58">
              <a:extLst>
                <a:ext uri="{FF2B5EF4-FFF2-40B4-BE49-F238E27FC236}">
                  <a16:creationId xmlns:a16="http://schemas.microsoft.com/office/drawing/2014/main" id="{5229575B-115F-4B03-888E-D26F663B57B6}"/>
                </a:ext>
              </a:extLst>
            </p:cNvPr>
            <p:cNvSpPr/>
            <p:nvPr/>
          </p:nvSpPr>
          <p:spPr>
            <a:xfrm>
              <a:off x="10007600" y="4175569"/>
              <a:ext cx="81280" cy="81280"/>
            </a:xfrm>
            <a:prstGeom prst="flowChartConnector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Flowchart: Connector 60">
              <a:extLst>
                <a:ext uri="{FF2B5EF4-FFF2-40B4-BE49-F238E27FC236}">
                  <a16:creationId xmlns:a16="http://schemas.microsoft.com/office/drawing/2014/main" id="{E488C484-0CDA-4856-A46F-E3BF3155AE85}"/>
                </a:ext>
              </a:extLst>
            </p:cNvPr>
            <p:cNvSpPr/>
            <p:nvPr/>
          </p:nvSpPr>
          <p:spPr>
            <a:xfrm>
              <a:off x="11399520" y="4318000"/>
              <a:ext cx="81280" cy="81280"/>
            </a:xfrm>
            <a:prstGeom prst="flowChartConnector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Flowchart: Connector 62">
              <a:extLst>
                <a:ext uri="{FF2B5EF4-FFF2-40B4-BE49-F238E27FC236}">
                  <a16:creationId xmlns:a16="http://schemas.microsoft.com/office/drawing/2014/main" id="{1ED78B60-3EC8-40C6-A248-CD6BA2F74450}"/>
                </a:ext>
              </a:extLst>
            </p:cNvPr>
            <p:cNvSpPr/>
            <p:nvPr/>
          </p:nvSpPr>
          <p:spPr>
            <a:xfrm>
              <a:off x="11287760" y="4277360"/>
              <a:ext cx="81280" cy="81280"/>
            </a:xfrm>
            <a:prstGeom prst="flowChartConnector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Flowchart: Connector 64">
              <a:extLst>
                <a:ext uri="{FF2B5EF4-FFF2-40B4-BE49-F238E27FC236}">
                  <a16:creationId xmlns:a16="http://schemas.microsoft.com/office/drawing/2014/main" id="{E53613BD-12C4-4C33-86E2-F65CC0F314E4}"/>
                </a:ext>
              </a:extLst>
            </p:cNvPr>
            <p:cNvSpPr/>
            <p:nvPr/>
          </p:nvSpPr>
          <p:spPr>
            <a:xfrm>
              <a:off x="11501120" y="4186111"/>
              <a:ext cx="81280" cy="81280"/>
            </a:xfrm>
            <a:prstGeom prst="flowChartConnector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Flowchart: Connector 66">
              <a:extLst>
                <a:ext uri="{FF2B5EF4-FFF2-40B4-BE49-F238E27FC236}">
                  <a16:creationId xmlns:a16="http://schemas.microsoft.com/office/drawing/2014/main" id="{054E1676-24D1-4BB5-86C7-27D903F9A168}"/>
                </a:ext>
              </a:extLst>
            </p:cNvPr>
            <p:cNvSpPr/>
            <p:nvPr/>
          </p:nvSpPr>
          <p:spPr>
            <a:xfrm>
              <a:off x="10972800" y="4622800"/>
              <a:ext cx="81280" cy="81280"/>
            </a:xfrm>
            <a:prstGeom prst="flowChartConnector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Flowchart: Connector 68">
              <a:extLst>
                <a:ext uri="{FF2B5EF4-FFF2-40B4-BE49-F238E27FC236}">
                  <a16:creationId xmlns:a16="http://schemas.microsoft.com/office/drawing/2014/main" id="{EABD3741-526A-4539-8214-5DF2AEAB9597}"/>
                </a:ext>
              </a:extLst>
            </p:cNvPr>
            <p:cNvSpPr/>
            <p:nvPr/>
          </p:nvSpPr>
          <p:spPr>
            <a:xfrm>
              <a:off x="10525760" y="4688936"/>
              <a:ext cx="71120" cy="81280"/>
            </a:xfrm>
            <a:prstGeom prst="flowChartConnector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Flowchart: Connector 70">
              <a:extLst>
                <a:ext uri="{FF2B5EF4-FFF2-40B4-BE49-F238E27FC236}">
                  <a16:creationId xmlns:a16="http://schemas.microsoft.com/office/drawing/2014/main" id="{913D6426-D95B-482B-93AD-D9742411F12F}"/>
                </a:ext>
              </a:extLst>
            </p:cNvPr>
            <p:cNvSpPr/>
            <p:nvPr/>
          </p:nvSpPr>
          <p:spPr>
            <a:xfrm>
              <a:off x="11145520" y="4622800"/>
              <a:ext cx="81280" cy="81280"/>
            </a:xfrm>
            <a:prstGeom prst="flowChartConnector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lowchart: Connector 72">
              <a:extLst>
                <a:ext uri="{FF2B5EF4-FFF2-40B4-BE49-F238E27FC236}">
                  <a16:creationId xmlns:a16="http://schemas.microsoft.com/office/drawing/2014/main" id="{F5771F0A-203F-4226-A450-353393A601BE}"/>
                </a:ext>
              </a:extLst>
            </p:cNvPr>
            <p:cNvSpPr/>
            <p:nvPr/>
          </p:nvSpPr>
          <p:spPr>
            <a:xfrm>
              <a:off x="10241280" y="4500880"/>
              <a:ext cx="81280" cy="81280"/>
            </a:xfrm>
            <a:prstGeom prst="flowChartConnector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Flowchart: Connector 74">
              <a:extLst>
                <a:ext uri="{FF2B5EF4-FFF2-40B4-BE49-F238E27FC236}">
                  <a16:creationId xmlns:a16="http://schemas.microsoft.com/office/drawing/2014/main" id="{FDE20C62-4906-4905-952B-B9A6DEF30234}"/>
                </a:ext>
              </a:extLst>
            </p:cNvPr>
            <p:cNvSpPr/>
            <p:nvPr/>
          </p:nvSpPr>
          <p:spPr>
            <a:xfrm>
              <a:off x="10210800" y="4358640"/>
              <a:ext cx="81280" cy="81280"/>
            </a:xfrm>
            <a:prstGeom prst="flowChartConnector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Flowchart: Connector 76">
              <a:extLst>
                <a:ext uri="{FF2B5EF4-FFF2-40B4-BE49-F238E27FC236}">
                  <a16:creationId xmlns:a16="http://schemas.microsoft.com/office/drawing/2014/main" id="{99634447-1031-4411-A341-A23D32F526C0}"/>
                </a:ext>
              </a:extLst>
            </p:cNvPr>
            <p:cNvSpPr/>
            <p:nvPr/>
          </p:nvSpPr>
          <p:spPr>
            <a:xfrm>
              <a:off x="7641526" y="5080191"/>
              <a:ext cx="81280" cy="81280"/>
            </a:xfrm>
            <a:prstGeom prst="flowChartConnector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Flowchart: Connector 78">
              <a:extLst>
                <a:ext uri="{FF2B5EF4-FFF2-40B4-BE49-F238E27FC236}">
                  <a16:creationId xmlns:a16="http://schemas.microsoft.com/office/drawing/2014/main" id="{9A9A6136-7B7A-40BE-8781-CDEBFF59759D}"/>
                </a:ext>
              </a:extLst>
            </p:cNvPr>
            <p:cNvSpPr/>
            <p:nvPr/>
          </p:nvSpPr>
          <p:spPr>
            <a:xfrm>
              <a:off x="7717726" y="4968431"/>
              <a:ext cx="81280" cy="81280"/>
            </a:xfrm>
            <a:prstGeom prst="flowChartConnector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lowchart: Connector 80">
              <a:extLst>
                <a:ext uri="{FF2B5EF4-FFF2-40B4-BE49-F238E27FC236}">
                  <a16:creationId xmlns:a16="http://schemas.microsoft.com/office/drawing/2014/main" id="{1F7FF6D9-9146-4D2F-9AF3-A812FB8FBF68}"/>
                </a:ext>
              </a:extLst>
            </p:cNvPr>
            <p:cNvSpPr/>
            <p:nvPr/>
          </p:nvSpPr>
          <p:spPr>
            <a:xfrm>
              <a:off x="7948866" y="4897311"/>
              <a:ext cx="81280" cy="81280"/>
            </a:xfrm>
            <a:prstGeom prst="flowChartConnector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Flowchart: Connector 82">
              <a:extLst>
                <a:ext uri="{FF2B5EF4-FFF2-40B4-BE49-F238E27FC236}">
                  <a16:creationId xmlns:a16="http://schemas.microsoft.com/office/drawing/2014/main" id="{7EAEABDD-B0EB-4BF5-A166-144B01999FF2}"/>
                </a:ext>
              </a:extLst>
            </p:cNvPr>
            <p:cNvSpPr/>
            <p:nvPr/>
          </p:nvSpPr>
          <p:spPr>
            <a:xfrm>
              <a:off x="7948866" y="4765231"/>
              <a:ext cx="81280" cy="81280"/>
            </a:xfrm>
            <a:prstGeom prst="flowChartConnector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Flowchart: Connector 84">
              <a:extLst>
                <a:ext uri="{FF2B5EF4-FFF2-40B4-BE49-F238E27FC236}">
                  <a16:creationId xmlns:a16="http://schemas.microsoft.com/office/drawing/2014/main" id="{3E53360F-DD97-4983-9296-634DE2239D4E}"/>
                </a:ext>
              </a:extLst>
            </p:cNvPr>
            <p:cNvSpPr/>
            <p:nvPr/>
          </p:nvSpPr>
          <p:spPr>
            <a:xfrm>
              <a:off x="8220646" y="4734751"/>
              <a:ext cx="81280" cy="81280"/>
            </a:xfrm>
            <a:prstGeom prst="flowChartConnector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Flowchart: Connector 86">
              <a:extLst>
                <a:ext uri="{FF2B5EF4-FFF2-40B4-BE49-F238E27FC236}">
                  <a16:creationId xmlns:a16="http://schemas.microsoft.com/office/drawing/2014/main" id="{3CDEBD93-96A6-40E5-83A7-089CE693739F}"/>
                </a:ext>
              </a:extLst>
            </p:cNvPr>
            <p:cNvSpPr/>
            <p:nvPr/>
          </p:nvSpPr>
          <p:spPr>
            <a:xfrm>
              <a:off x="8230806" y="4541902"/>
              <a:ext cx="81280" cy="81280"/>
            </a:xfrm>
            <a:prstGeom prst="flowChartConnector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Flowchart: Connector 88">
              <a:extLst>
                <a:ext uri="{FF2B5EF4-FFF2-40B4-BE49-F238E27FC236}">
                  <a16:creationId xmlns:a16="http://schemas.microsoft.com/office/drawing/2014/main" id="{43D07F59-6177-4A7F-93C3-C2D1CAFD5604}"/>
                </a:ext>
              </a:extLst>
            </p:cNvPr>
            <p:cNvSpPr/>
            <p:nvPr/>
          </p:nvSpPr>
          <p:spPr>
            <a:xfrm>
              <a:off x="8078406" y="4714431"/>
              <a:ext cx="81280" cy="81280"/>
            </a:xfrm>
            <a:prstGeom prst="flowChartConnector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Flowchart: Connector 90">
              <a:extLst>
                <a:ext uri="{FF2B5EF4-FFF2-40B4-BE49-F238E27FC236}">
                  <a16:creationId xmlns:a16="http://schemas.microsoft.com/office/drawing/2014/main" id="{1D9B715F-5660-4AEA-91DB-F9BC63AC67CE}"/>
                </a:ext>
              </a:extLst>
            </p:cNvPr>
            <p:cNvSpPr/>
            <p:nvPr/>
          </p:nvSpPr>
          <p:spPr>
            <a:xfrm>
              <a:off x="8098726" y="4856671"/>
              <a:ext cx="81280" cy="81280"/>
            </a:xfrm>
            <a:prstGeom prst="flowChartConnector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Flowchart: Connector 92">
              <a:extLst>
                <a:ext uri="{FF2B5EF4-FFF2-40B4-BE49-F238E27FC236}">
                  <a16:creationId xmlns:a16="http://schemas.microsoft.com/office/drawing/2014/main" id="{DCBEA147-2707-4EE0-B4D9-855289FB3EC0}"/>
                </a:ext>
              </a:extLst>
            </p:cNvPr>
            <p:cNvSpPr/>
            <p:nvPr/>
          </p:nvSpPr>
          <p:spPr>
            <a:xfrm>
              <a:off x="7857426" y="5039169"/>
              <a:ext cx="81280" cy="81280"/>
            </a:xfrm>
            <a:prstGeom prst="flowChartConnector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Flowchart: Connector 94">
              <a:extLst>
                <a:ext uri="{FF2B5EF4-FFF2-40B4-BE49-F238E27FC236}">
                  <a16:creationId xmlns:a16="http://schemas.microsoft.com/office/drawing/2014/main" id="{633FF914-94B8-4859-9FF7-58FD68C9D843}"/>
                </a:ext>
              </a:extLst>
            </p:cNvPr>
            <p:cNvSpPr/>
            <p:nvPr/>
          </p:nvSpPr>
          <p:spPr>
            <a:xfrm>
              <a:off x="7682166" y="5212462"/>
              <a:ext cx="81280" cy="81280"/>
            </a:xfrm>
            <a:prstGeom prst="flowChartConnector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Flowchart: Connector 96">
              <a:extLst>
                <a:ext uri="{FF2B5EF4-FFF2-40B4-BE49-F238E27FC236}">
                  <a16:creationId xmlns:a16="http://schemas.microsoft.com/office/drawing/2014/main" id="{2432873D-3451-4F74-A543-F038ECFDD375}"/>
                </a:ext>
              </a:extLst>
            </p:cNvPr>
            <p:cNvSpPr/>
            <p:nvPr/>
          </p:nvSpPr>
          <p:spPr>
            <a:xfrm>
              <a:off x="8454326" y="4572000"/>
              <a:ext cx="81280" cy="81280"/>
            </a:xfrm>
            <a:prstGeom prst="flowChartConnector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Flowchart: Connector 98">
              <a:extLst>
                <a:ext uri="{FF2B5EF4-FFF2-40B4-BE49-F238E27FC236}">
                  <a16:creationId xmlns:a16="http://schemas.microsoft.com/office/drawing/2014/main" id="{4922082B-EF2D-4739-8589-055A06483643}"/>
                </a:ext>
              </a:extLst>
            </p:cNvPr>
            <p:cNvSpPr/>
            <p:nvPr/>
          </p:nvSpPr>
          <p:spPr>
            <a:xfrm>
              <a:off x="7585646" y="5253102"/>
              <a:ext cx="81280" cy="81280"/>
            </a:xfrm>
            <a:prstGeom prst="flowChartConnector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Flowchart: Connector 100">
              <a:extLst>
                <a:ext uri="{FF2B5EF4-FFF2-40B4-BE49-F238E27FC236}">
                  <a16:creationId xmlns:a16="http://schemas.microsoft.com/office/drawing/2014/main" id="{6CAC49A0-3631-4B8C-8301-79A31519987E}"/>
                </a:ext>
              </a:extLst>
            </p:cNvPr>
            <p:cNvSpPr/>
            <p:nvPr/>
          </p:nvSpPr>
          <p:spPr>
            <a:xfrm>
              <a:off x="7753286" y="5105687"/>
              <a:ext cx="81280" cy="81280"/>
            </a:xfrm>
            <a:prstGeom prst="flowChartConnector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Flowchart: Connector 102">
              <a:extLst>
                <a:ext uri="{FF2B5EF4-FFF2-40B4-BE49-F238E27FC236}">
                  <a16:creationId xmlns:a16="http://schemas.microsoft.com/office/drawing/2014/main" id="{571E3CD6-167F-4DF0-A4AD-41197FC88CF4}"/>
                </a:ext>
              </a:extLst>
            </p:cNvPr>
            <p:cNvSpPr/>
            <p:nvPr/>
          </p:nvSpPr>
          <p:spPr>
            <a:xfrm>
              <a:off x="7844726" y="4816031"/>
              <a:ext cx="81280" cy="81280"/>
            </a:xfrm>
            <a:prstGeom prst="flowChartConnector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Flowchart: Connector 104">
              <a:extLst>
                <a:ext uri="{FF2B5EF4-FFF2-40B4-BE49-F238E27FC236}">
                  <a16:creationId xmlns:a16="http://schemas.microsoft.com/office/drawing/2014/main" id="{DC7680A2-A0B4-4B6C-9A72-B6D902E9620D}"/>
                </a:ext>
              </a:extLst>
            </p:cNvPr>
            <p:cNvSpPr/>
            <p:nvPr/>
          </p:nvSpPr>
          <p:spPr>
            <a:xfrm>
              <a:off x="8271446" y="4633151"/>
              <a:ext cx="81280" cy="81280"/>
            </a:xfrm>
            <a:prstGeom prst="flowChartConnector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Flowchart: Connector 106">
              <a:extLst>
                <a:ext uri="{FF2B5EF4-FFF2-40B4-BE49-F238E27FC236}">
                  <a16:creationId xmlns:a16="http://schemas.microsoft.com/office/drawing/2014/main" id="{C112BFB3-0E29-4E73-81D3-1110E6B35E89}"/>
                </a:ext>
              </a:extLst>
            </p:cNvPr>
            <p:cNvSpPr/>
            <p:nvPr/>
          </p:nvSpPr>
          <p:spPr>
            <a:xfrm>
              <a:off x="8159686" y="4592511"/>
              <a:ext cx="81280" cy="81280"/>
            </a:xfrm>
            <a:prstGeom prst="flowChartConnector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Flowchart: Connector 108">
              <a:extLst>
                <a:ext uri="{FF2B5EF4-FFF2-40B4-BE49-F238E27FC236}">
                  <a16:creationId xmlns:a16="http://schemas.microsoft.com/office/drawing/2014/main" id="{73D62255-B1A8-43B8-B359-B44E441846C4}"/>
                </a:ext>
              </a:extLst>
            </p:cNvPr>
            <p:cNvSpPr/>
            <p:nvPr/>
          </p:nvSpPr>
          <p:spPr>
            <a:xfrm>
              <a:off x="8373046" y="4501262"/>
              <a:ext cx="81280" cy="81280"/>
            </a:xfrm>
            <a:prstGeom prst="flowChartConnector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Flowchart: Connector 110">
              <a:extLst>
                <a:ext uri="{FF2B5EF4-FFF2-40B4-BE49-F238E27FC236}">
                  <a16:creationId xmlns:a16="http://schemas.microsoft.com/office/drawing/2014/main" id="{D6738AA2-0F69-491E-AA8F-8A820678AAB8}"/>
                </a:ext>
              </a:extLst>
            </p:cNvPr>
            <p:cNvSpPr/>
            <p:nvPr/>
          </p:nvSpPr>
          <p:spPr>
            <a:xfrm>
              <a:off x="7844726" y="4937951"/>
              <a:ext cx="81280" cy="81280"/>
            </a:xfrm>
            <a:prstGeom prst="flowChartConnector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Flowchart: Connector 112">
              <a:extLst>
                <a:ext uri="{FF2B5EF4-FFF2-40B4-BE49-F238E27FC236}">
                  <a16:creationId xmlns:a16="http://schemas.microsoft.com/office/drawing/2014/main" id="{955F7505-0482-46C8-88E4-91F94AA45D79}"/>
                </a:ext>
              </a:extLst>
            </p:cNvPr>
            <p:cNvSpPr/>
            <p:nvPr/>
          </p:nvSpPr>
          <p:spPr>
            <a:xfrm>
              <a:off x="8047926" y="4887151"/>
              <a:ext cx="81280" cy="81280"/>
            </a:xfrm>
            <a:prstGeom prst="flowChartConnector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A00953C2-930A-4F0A-9804-AF6D47A00801}"/>
                </a:ext>
              </a:extLst>
            </p:cNvPr>
            <p:cNvSpPr/>
            <p:nvPr/>
          </p:nvSpPr>
          <p:spPr>
            <a:xfrm>
              <a:off x="7014146" y="4115182"/>
              <a:ext cx="1920240" cy="1767458"/>
            </a:xfrm>
            <a:prstGeom prst="rect">
              <a:avLst/>
            </a:prstGeom>
            <a:noFill/>
            <a:ln w="9525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Flowchart: Connector 116">
              <a:extLst>
                <a:ext uri="{FF2B5EF4-FFF2-40B4-BE49-F238E27FC236}">
                  <a16:creationId xmlns:a16="http://schemas.microsoft.com/office/drawing/2014/main" id="{F8130DED-6738-4B98-927C-2938BD84E3E6}"/>
                </a:ext>
              </a:extLst>
            </p:cNvPr>
            <p:cNvSpPr/>
            <p:nvPr/>
          </p:nvSpPr>
          <p:spPr>
            <a:xfrm>
              <a:off x="8323516" y="4582160"/>
              <a:ext cx="81280" cy="81280"/>
            </a:xfrm>
            <a:prstGeom prst="flowChartConnector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Flowchart: Connector 118">
              <a:extLst>
                <a:ext uri="{FF2B5EF4-FFF2-40B4-BE49-F238E27FC236}">
                  <a16:creationId xmlns:a16="http://schemas.microsoft.com/office/drawing/2014/main" id="{C171E90C-D6E4-4CA0-8BD7-3593872F0519}"/>
                </a:ext>
              </a:extLst>
            </p:cNvPr>
            <p:cNvSpPr/>
            <p:nvPr/>
          </p:nvSpPr>
          <p:spPr>
            <a:xfrm>
              <a:off x="8474646" y="4439920"/>
              <a:ext cx="81280" cy="81280"/>
            </a:xfrm>
            <a:prstGeom prst="flowChartConnector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Flowchart: Connector 120">
              <a:extLst>
                <a:ext uri="{FF2B5EF4-FFF2-40B4-BE49-F238E27FC236}">
                  <a16:creationId xmlns:a16="http://schemas.microsoft.com/office/drawing/2014/main" id="{B5E5FD09-3E5F-4DBB-8CBE-AA618AD2876E}"/>
                </a:ext>
              </a:extLst>
            </p:cNvPr>
            <p:cNvSpPr/>
            <p:nvPr/>
          </p:nvSpPr>
          <p:spPr>
            <a:xfrm>
              <a:off x="8413686" y="4338129"/>
              <a:ext cx="81280" cy="81280"/>
            </a:xfrm>
            <a:prstGeom prst="flowChartConnector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Flowchart: Connector 122">
              <a:extLst>
                <a:ext uri="{FF2B5EF4-FFF2-40B4-BE49-F238E27FC236}">
                  <a16:creationId xmlns:a16="http://schemas.microsoft.com/office/drawing/2014/main" id="{4599D699-3383-4138-9103-2FF7D61F83CF}"/>
                </a:ext>
              </a:extLst>
            </p:cNvPr>
            <p:cNvSpPr/>
            <p:nvPr/>
          </p:nvSpPr>
          <p:spPr>
            <a:xfrm>
              <a:off x="8555926" y="4307840"/>
              <a:ext cx="81280" cy="81280"/>
            </a:xfrm>
            <a:prstGeom prst="flowChartConnector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Flowchart: Connector 124">
              <a:extLst>
                <a:ext uri="{FF2B5EF4-FFF2-40B4-BE49-F238E27FC236}">
                  <a16:creationId xmlns:a16="http://schemas.microsoft.com/office/drawing/2014/main" id="{4D9E5E21-1E6D-4699-99EB-5216D5483126}"/>
                </a:ext>
              </a:extLst>
            </p:cNvPr>
            <p:cNvSpPr/>
            <p:nvPr/>
          </p:nvSpPr>
          <p:spPr>
            <a:xfrm>
              <a:off x="10161206" y="4145376"/>
              <a:ext cx="81280" cy="81280"/>
            </a:xfrm>
            <a:prstGeom prst="flowChartConnector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Flowchart: Connector 126">
              <a:extLst>
                <a:ext uri="{FF2B5EF4-FFF2-40B4-BE49-F238E27FC236}">
                  <a16:creationId xmlns:a16="http://schemas.microsoft.com/office/drawing/2014/main" id="{5B59BC93-38A3-4DCB-81DD-C3C69F9FE0C8}"/>
                </a:ext>
              </a:extLst>
            </p:cNvPr>
            <p:cNvSpPr/>
            <p:nvPr/>
          </p:nvSpPr>
          <p:spPr>
            <a:xfrm>
              <a:off x="10689590" y="4856480"/>
              <a:ext cx="81280" cy="81280"/>
            </a:xfrm>
            <a:prstGeom prst="flowChartConnector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Flowchart: Connector 128">
              <a:extLst>
                <a:ext uri="{FF2B5EF4-FFF2-40B4-BE49-F238E27FC236}">
                  <a16:creationId xmlns:a16="http://schemas.microsoft.com/office/drawing/2014/main" id="{6801E266-19CD-4490-A5B1-033C691A8528}"/>
                </a:ext>
              </a:extLst>
            </p:cNvPr>
            <p:cNvSpPr/>
            <p:nvPr/>
          </p:nvSpPr>
          <p:spPr>
            <a:xfrm>
              <a:off x="10793730" y="4805871"/>
              <a:ext cx="81280" cy="81280"/>
            </a:xfrm>
            <a:prstGeom prst="flowChartConnector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Flowchart: Connector 130">
              <a:extLst>
                <a:ext uri="{FF2B5EF4-FFF2-40B4-BE49-F238E27FC236}">
                  <a16:creationId xmlns:a16="http://schemas.microsoft.com/office/drawing/2014/main" id="{D64710A6-11E4-42C1-B987-68D67E561BC8}"/>
                </a:ext>
              </a:extLst>
            </p:cNvPr>
            <p:cNvSpPr/>
            <p:nvPr/>
          </p:nvSpPr>
          <p:spPr>
            <a:xfrm>
              <a:off x="10527665" y="4785360"/>
              <a:ext cx="81280" cy="81280"/>
            </a:xfrm>
            <a:prstGeom prst="flowChartConnector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Flowchart: Connector 132">
              <a:extLst>
                <a:ext uri="{FF2B5EF4-FFF2-40B4-BE49-F238E27FC236}">
                  <a16:creationId xmlns:a16="http://schemas.microsoft.com/office/drawing/2014/main" id="{0490B897-85D9-4F3C-8C7B-EE110E3B171D}"/>
                </a:ext>
              </a:extLst>
            </p:cNvPr>
            <p:cNvSpPr/>
            <p:nvPr/>
          </p:nvSpPr>
          <p:spPr>
            <a:xfrm>
              <a:off x="10424160" y="4632960"/>
              <a:ext cx="81280" cy="81280"/>
            </a:xfrm>
            <a:prstGeom prst="flowChartConnector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1EF40B89-F771-48E0-9AAD-BC3CFFEA85AE}"/>
                </a:ext>
              </a:extLst>
            </p:cNvPr>
            <p:cNvSpPr/>
            <p:nvPr/>
          </p:nvSpPr>
          <p:spPr>
            <a:xfrm>
              <a:off x="4070286" y="4115182"/>
              <a:ext cx="1920240" cy="1767458"/>
            </a:xfrm>
            <a:prstGeom prst="rect">
              <a:avLst/>
            </a:prstGeom>
            <a:noFill/>
            <a:ln w="9525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Flowchart: Connector 136">
              <a:extLst>
                <a:ext uri="{FF2B5EF4-FFF2-40B4-BE49-F238E27FC236}">
                  <a16:creationId xmlns:a16="http://schemas.microsoft.com/office/drawing/2014/main" id="{2347DF49-B3AA-4186-A0CA-7A0616C5F2CA}"/>
                </a:ext>
              </a:extLst>
            </p:cNvPr>
            <p:cNvSpPr/>
            <p:nvPr/>
          </p:nvSpPr>
          <p:spPr>
            <a:xfrm>
              <a:off x="4954004" y="5115366"/>
              <a:ext cx="81280" cy="81280"/>
            </a:xfrm>
            <a:prstGeom prst="flowChartConnector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Flowchart: Connector 138">
              <a:extLst>
                <a:ext uri="{FF2B5EF4-FFF2-40B4-BE49-F238E27FC236}">
                  <a16:creationId xmlns:a16="http://schemas.microsoft.com/office/drawing/2014/main" id="{2BECA7ED-06D4-4AA9-B39D-C1EA99052526}"/>
                </a:ext>
              </a:extLst>
            </p:cNvPr>
            <p:cNvSpPr/>
            <p:nvPr/>
          </p:nvSpPr>
          <p:spPr>
            <a:xfrm>
              <a:off x="4964164" y="4922517"/>
              <a:ext cx="81280" cy="81280"/>
            </a:xfrm>
            <a:prstGeom prst="flowChartConnector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Flowchart: Connector 140">
              <a:extLst>
                <a:ext uri="{FF2B5EF4-FFF2-40B4-BE49-F238E27FC236}">
                  <a16:creationId xmlns:a16="http://schemas.microsoft.com/office/drawing/2014/main" id="{06269833-98B8-4CF9-A957-E9B8B205614D}"/>
                </a:ext>
              </a:extLst>
            </p:cNvPr>
            <p:cNvSpPr/>
            <p:nvPr/>
          </p:nvSpPr>
          <p:spPr>
            <a:xfrm>
              <a:off x="4893044" y="5054406"/>
              <a:ext cx="81280" cy="81280"/>
            </a:xfrm>
            <a:prstGeom prst="flowChartConnector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Flowchart: Connector 142">
              <a:extLst>
                <a:ext uri="{FF2B5EF4-FFF2-40B4-BE49-F238E27FC236}">
                  <a16:creationId xmlns:a16="http://schemas.microsoft.com/office/drawing/2014/main" id="{3ABE5F3D-86B7-4A9D-9F9B-C2AE2CEA73D4}"/>
                </a:ext>
              </a:extLst>
            </p:cNvPr>
            <p:cNvSpPr/>
            <p:nvPr/>
          </p:nvSpPr>
          <p:spPr>
            <a:xfrm>
              <a:off x="5004804" y="5013766"/>
              <a:ext cx="81280" cy="81280"/>
            </a:xfrm>
            <a:prstGeom prst="flowChartConnector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Flowchart: Connector 144">
              <a:extLst>
                <a:ext uri="{FF2B5EF4-FFF2-40B4-BE49-F238E27FC236}">
                  <a16:creationId xmlns:a16="http://schemas.microsoft.com/office/drawing/2014/main" id="{D3DE6CC9-4A69-4E19-A82B-F9C182D5CF01}"/>
                </a:ext>
              </a:extLst>
            </p:cNvPr>
            <p:cNvSpPr/>
            <p:nvPr/>
          </p:nvSpPr>
          <p:spPr>
            <a:xfrm>
              <a:off x="4893044" y="4973126"/>
              <a:ext cx="81280" cy="81280"/>
            </a:xfrm>
            <a:prstGeom prst="flowChartConnector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Flowchart: Connector 146">
              <a:extLst>
                <a:ext uri="{FF2B5EF4-FFF2-40B4-BE49-F238E27FC236}">
                  <a16:creationId xmlns:a16="http://schemas.microsoft.com/office/drawing/2014/main" id="{AA9B697A-D7A0-48EA-B078-BC6178B592DC}"/>
                </a:ext>
              </a:extLst>
            </p:cNvPr>
            <p:cNvSpPr/>
            <p:nvPr/>
          </p:nvSpPr>
          <p:spPr>
            <a:xfrm>
              <a:off x="5106404" y="4881877"/>
              <a:ext cx="81280" cy="81280"/>
            </a:xfrm>
            <a:prstGeom prst="flowChartConnector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Flowchart: Connector 148">
              <a:extLst>
                <a:ext uri="{FF2B5EF4-FFF2-40B4-BE49-F238E27FC236}">
                  <a16:creationId xmlns:a16="http://schemas.microsoft.com/office/drawing/2014/main" id="{ED95BE93-A592-435C-BBB5-EA5565BB39E0}"/>
                </a:ext>
              </a:extLst>
            </p:cNvPr>
            <p:cNvSpPr/>
            <p:nvPr/>
          </p:nvSpPr>
          <p:spPr>
            <a:xfrm>
              <a:off x="5056874" y="4993255"/>
              <a:ext cx="81280" cy="81280"/>
            </a:xfrm>
            <a:prstGeom prst="flowChartConnector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Flowchart: Connector 150">
              <a:extLst>
                <a:ext uri="{FF2B5EF4-FFF2-40B4-BE49-F238E27FC236}">
                  <a16:creationId xmlns:a16="http://schemas.microsoft.com/office/drawing/2014/main" id="{9D713134-CD61-4647-8440-2E40ADFDFFA7}"/>
                </a:ext>
              </a:extLst>
            </p:cNvPr>
            <p:cNvSpPr/>
            <p:nvPr/>
          </p:nvSpPr>
          <p:spPr>
            <a:xfrm>
              <a:off x="5035284" y="4860984"/>
              <a:ext cx="81280" cy="81280"/>
            </a:xfrm>
            <a:prstGeom prst="flowChartConnector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Flowchart: Connector 152">
              <a:extLst>
                <a:ext uri="{FF2B5EF4-FFF2-40B4-BE49-F238E27FC236}">
                  <a16:creationId xmlns:a16="http://schemas.microsoft.com/office/drawing/2014/main" id="{7666A349-0908-4AA3-B453-45812A91B366}"/>
                </a:ext>
              </a:extLst>
            </p:cNvPr>
            <p:cNvSpPr/>
            <p:nvPr/>
          </p:nvSpPr>
          <p:spPr>
            <a:xfrm>
              <a:off x="5045444" y="5125526"/>
              <a:ext cx="81280" cy="81280"/>
            </a:xfrm>
            <a:prstGeom prst="flowChartConnector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Flowchart: Connector 154">
              <a:extLst>
                <a:ext uri="{FF2B5EF4-FFF2-40B4-BE49-F238E27FC236}">
                  <a16:creationId xmlns:a16="http://schemas.microsoft.com/office/drawing/2014/main" id="{5CA36B2F-CCCC-4803-8D43-BE6906140697}"/>
                </a:ext>
              </a:extLst>
            </p:cNvPr>
            <p:cNvSpPr/>
            <p:nvPr/>
          </p:nvSpPr>
          <p:spPr>
            <a:xfrm>
              <a:off x="5136884" y="5023353"/>
              <a:ext cx="81280" cy="81280"/>
            </a:xfrm>
            <a:prstGeom prst="flowChartConnector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Flowchart: Connector 156">
              <a:extLst>
                <a:ext uri="{FF2B5EF4-FFF2-40B4-BE49-F238E27FC236}">
                  <a16:creationId xmlns:a16="http://schemas.microsoft.com/office/drawing/2014/main" id="{68582422-682B-48E8-ADAE-F6F7D1629624}"/>
                </a:ext>
              </a:extLst>
            </p:cNvPr>
            <p:cNvSpPr/>
            <p:nvPr/>
          </p:nvSpPr>
          <p:spPr>
            <a:xfrm>
              <a:off x="5146980" y="4952615"/>
              <a:ext cx="81280" cy="81280"/>
            </a:xfrm>
            <a:prstGeom prst="flowChartConnector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8" name="TextBox 167">
                  <a:extLst>
                    <a:ext uri="{FF2B5EF4-FFF2-40B4-BE49-F238E27FC236}">
                      <a16:creationId xmlns:a16="http://schemas.microsoft.com/office/drawing/2014/main" id="{A879131F-DFEF-4749-99DE-3E435566D895}"/>
                    </a:ext>
                  </a:extLst>
                </p:cNvPr>
                <p:cNvSpPr txBox="1"/>
                <p:nvPr/>
              </p:nvSpPr>
              <p:spPr>
                <a:xfrm>
                  <a:off x="3695546" y="4795711"/>
                  <a:ext cx="413575" cy="47493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2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20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num>
                          <m:den>
                            <m:r>
                              <a:rPr lang="en-US" sz="120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den>
                        </m:f>
                      </m:oMath>
                    </m:oMathPara>
                  </a14:m>
                  <a:endParaRPr lang="en-US" sz="1200" dirty="0">
                    <a:latin typeface="Bookman Old Style" panose="02050604050505020204" pitchFamily="18" charset="0"/>
                  </a:endParaRPr>
                </a:p>
              </p:txBody>
            </p:sp>
          </mc:Choice>
          <mc:Fallback xmlns="">
            <p:sp>
              <p:nvSpPr>
                <p:cNvPr id="168" name="TextBox 167">
                  <a:extLst>
                    <a:ext uri="{FF2B5EF4-FFF2-40B4-BE49-F238E27FC236}">
                      <a16:creationId xmlns:a16="http://schemas.microsoft.com/office/drawing/2014/main" id="{A879131F-DFEF-4749-99DE-3E435566D89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95546" y="4795711"/>
                  <a:ext cx="413575" cy="474938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9" name="Rectangle 168">
              <a:extLst>
                <a:ext uri="{FF2B5EF4-FFF2-40B4-BE49-F238E27FC236}">
                  <a16:creationId xmlns:a16="http://schemas.microsoft.com/office/drawing/2014/main" id="{D53431A5-1425-43B8-862A-E504CC10E475}"/>
                </a:ext>
              </a:extLst>
            </p:cNvPr>
            <p:cNvSpPr/>
            <p:nvPr/>
          </p:nvSpPr>
          <p:spPr>
            <a:xfrm>
              <a:off x="8572441" y="2336800"/>
              <a:ext cx="431462" cy="436880"/>
            </a:xfrm>
            <a:prstGeom prst="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Rectangle 170">
              <a:extLst>
                <a:ext uri="{FF2B5EF4-FFF2-40B4-BE49-F238E27FC236}">
                  <a16:creationId xmlns:a16="http://schemas.microsoft.com/office/drawing/2014/main" id="{ACB23D1D-7764-4DBF-B87B-887291CF8026}"/>
                </a:ext>
              </a:extLst>
            </p:cNvPr>
            <p:cNvSpPr/>
            <p:nvPr/>
          </p:nvSpPr>
          <p:spPr>
            <a:xfrm>
              <a:off x="7889010" y="3042117"/>
              <a:ext cx="431462" cy="436880"/>
            </a:xfrm>
            <a:prstGeom prst="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Rectangle 172">
              <a:extLst>
                <a:ext uri="{FF2B5EF4-FFF2-40B4-BE49-F238E27FC236}">
                  <a16:creationId xmlns:a16="http://schemas.microsoft.com/office/drawing/2014/main" id="{DF42E9DA-8A19-43F0-A1F1-4DE529BC51D0}"/>
                </a:ext>
              </a:extLst>
            </p:cNvPr>
            <p:cNvSpPr/>
            <p:nvPr/>
          </p:nvSpPr>
          <p:spPr>
            <a:xfrm>
              <a:off x="7743646" y="2118360"/>
              <a:ext cx="431462" cy="436880"/>
            </a:xfrm>
            <a:prstGeom prst="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Flowchart: Connector 174">
              <a:extLst>
                <a:ext uri="{FF2B5EF4-FFF2-40B4-BE49-F238E27FC236}">
                  <a16:creationId xmlns:a16="http://schemas.microsoft.com/office/drawing/2014/main" id="{B7F95571-396A-4267-BB70-A4687A0E4918}"/>
                </a:ext>
              </a:extLst>
            </p:cNvPr>
            <p:cNvSpPr/>
            <p:nvPr/>
          </p:nvSpPr>
          <p:spPr>
            <a:xfrm>
              <a:off x="7440004" y="5204790"/>
              <a:ext cx="81280" cy="81280"/>
            </a:xfrm>
            <a:prstGeom prst="flowChartConnector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Flowchart: Connector 176">
              <a:extLst>
                <a:ext uri="{FF2B5EF4-FFF2-40B4-BE49-F238E27FC236}">
                  <a16:creationId xmlns:a16="http://schemas.microsoft.com/office/drawing/2014/main" id="{A3424D50-FF6E-441F-A15D-ACF795D6B955}"/>
                </a:ext>
              </a:extLst>
            </p:cNvPr>
            <p:cNvSpPr/>
            <p:nvPr/>
          </p:nvSpPr>
          <p:spPr>
            <a:xfrm>
              <a:off x="7521284" y="5344733"/>
              <a:ext cx="81280" cy="81280"/>
            </a:xfrm>
            <a:prstGeom prst="flowChartConnector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Flowchart: Connector 178">
              <a:extLst>
                <a:ext uri="{FF2B5EF4-FFF2-40B4-BE49-F238E27FC236}">
                  <a16:creationId xmlns:a16="http://schemas.microsoft.com/office/drawing/2014/main" id="{BF97CAF2-53DF-45AD-961C-5455910224AC}"/>
                </a:ext>
              </a:extLst>
            </p:cNvPr>
            <p:cNvSpPr/>
            <p:nvPr/>
          </p:nvSpPr>
          <p:spPr>
            <a:xfrm>
              <a:off x="7358724" y="5344733"/>
              <a:ext cx="81280" cy="81280"/>
            </a:xfrm>
            <a:prstGeom prst="flowChartConnector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Flowchart: Connector 180">
              <a:extLst>
                <a:ext uri="{FF2B5EF4-FFF2-40B4-BE49-F238E27FC236}">
                  <a16:creationId xmlns:a16="http://schemas.microsoft.com/office/drawing/2014/main" id="{08983665-CDF5-4862-8B0C-743187AA1F13}"/>
                </a:ext>
              </a:extLst>
            </p:cNvPr>
            <p:cNvSpPr/>
            <p:nvPr/>
          </p:nvSpPr>
          <p:spPr>
            <a:xfrm>
              <a:off x="7440004" y="5440104"/>
              <a:ext cx="81280" cy="81280"/>
            </a:xfrm>
            <a:prstGeom prst="flowChartConnector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Flowchart: Connector 182">
              <a:extLst>
                <a:ext uri="{FF2B5EF4-FFF2-40B4-BE49-F238E27FC236}">
                  <a16:creationId xmlns:a16="http://schemas.microsoft.com/office/drawing/2014/main" id="{4E375904-71CE-4DB9-9C0A-F05AE97DEC9D}"/>
                </a:ext>
              </a:extLst>
            </p:cNvPr>
            <p:cNvSpPr/>
            <p:nvPr/>
          </p:nvSpPr>
          <p:spPr>
            <a:xfrm>
              <a:off x="7277444" y="5490904"/>
              <a:ext cx="81280" cy="81280"/>
            </a:xfrm>
            <a:prstGeom prst="flowChartConnector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Flowchart: Connector 184">
              <a:extLst>
                <a:ext uri="{FF2B5EF4-FFF2-40B4-BE49-F238E27FC236}">
                  <a16:creationId xmlns:a16="http://schemas.microsoft.com/office/drawing/2014/main" id="{1DCE5ED0-E182-45A1-8862-F2685B3AFB7D}"/>
                </a:ext>
              </a:extLst>
            </p:cNvPr>
            <p:cNvSpPr/>
            <p:nvPr/>
          </p:nvSpPr>
          <p:spPr>
            <a:xfrm>
              <a:off x="7366000" y="5532406"/>
              <a:ext cx="81280" cy="81280"/>
            </a:xfrm>
            <a:prstGeom prst="flowChartConnector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Flowchart: Connector 186">
              <a:extLst>
                <a:ext uri="{FF2B5EF4-FFF2-40B4-BE49-F238E27FC236}">
                  <a16:creationId xmlns:a16="http://schemas.microsoft.com/office/drawing/2014/main" id="{A5A34EF7-B202-4719-86DB-393A095211E8}"/>
                </a:ext>
              </a:extLst>
            </p:cNvPr>
            <p:cNvSpPr/>
            <p:nvPr/>
          </p:nvSpPr>
          <p:spPr>
            <a:xfrm>
              <a:off x="7286742" y="5377179"/>
              <a:ext cx="81280" cy="81280"/>
            </a:xfrm>
            <a:prstGeom prst="flowChartConnector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Flowchart: Connector 188">
              <a:extLst>
                <a:ext uri="{FF2B5EF4-FFF2-40B4-BE49-F238E27FC236}">
                  <a16:creationId xmlns:a16="http://schemas.microsoft.com/office/drawing/2014/main" id="{E2BE0DC4-6049-4854-8B43-A519D354136D}"/>
                </a:ext>
              </a:extLst>
            </p:cNvPr>
            <p:cNvSpPr/>
            <p:nvPr/>
          </p:nvSpPr>
          <p:spPr>
            <a:xfrm>
              <a:off x="7204990" y="5490904"/>
              <a:ext cx="81280" cy="81280"/>
            </a:xfrm>
            <a:prstGeom prst="flowChartConnector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Flowchart: Connector 190">
              <a:extLst>
                <a:ext uri="{FF2B5EF4-FFF2-40B4-BE49-F238E27FC236}">
                  <a16:creationId xmlns:a16="http://schemas.microsoft.com/office/drawing/2014/main" id="{91E189E6-6FDB-44DE-B6DC-EF02ECFEC510}"/>
                </a:ext>
              </a:extLst>
            </p:cNvPr>
            <p:cNvSpPr/>
            <p:nvPr/>
          </p:nvSpPr>
          <p:spPr>
            <a:xfrm>
              <a:off x="7251526" y="5594087"/>
              <a:ext cx="81280" cy="81280"/>
            </a:xfrm>
            <a:prstGeom prst="flowChartConnector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Flowchart: Connector 192">
              <a:extLst>
                <a:ext uri="{FF2B5EF4-FFF2-40B4-BE49-F238E27FC236}">
                  <a16:creationId xmlns:a16="http://schemas.microsoft.com/office/drawing/2014/main" id="{7ACAE035-03F5-4C85-BD99-9D5AFAE6A2E1}"/>
                </a:ext>
              </a:extLst>
            </p:cNvPr>
            <p:cNvSpPr/>
            <p:nvPr/>
          </p:nvSpPr>
          <p:spPr>
            <a:xfrm>
              <a:off x="7188026" y="5665206"/>
              <a:ext cx="81280" cy="81280"/>
            </a:xfrm>
            <a:prstGeom prst="flowChartConnector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Flowchart: Connector 194">
              <a:extLst>
                <a:ext uri="{FF2B5EF4-FFF2-40B4-BE49-F238E27FC236}">
                  <a16:creationId xmlns:a16="http://schemas.microsoft.com/office/drawing/2014/main" id="{281A9F80-B78E-4679-B73D-55D9659FA243}"/>
                </a:ext>
              </a:extLst>
            </p:cNvPr>
            <p:cNvSpPr/>
            <p:nvPr/>
          </p:nvSpPr>
          <p:spPr>
            <a:xfrm>
              <a:off x="7123710" y="5562023"/>
              <a:ext cx="81280" cy="81280"/>
            </a:xfrm>
            <a:prstGeom prst="flowChartConnector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7" name="Connector: Curved 196">
              <a:extLst>
                <a:ext uri="{FF2B5EF4-FFF2-40B4-BE49-F238E27FC236}">
                  <a16:creationId xmlns:a16="http://schemas.microsoft.com/office/drawing/2014/main" id="{0C21799D-534F-4AA5-B92C-85D0BC09F881}"/>
                </a:ext>
              </a:extLst>
            </p:cNvPr>
            <p:cNvCxnSpPr>
              <a:stCxn id="169" idx="2"/>
              <a:endCxn id="8" idx="0"/>
            </p:cNvCxnSpPr>
            <p:nvPr/>
          </p:nvCxnSpPr>
          <p:spPr>
            <a:xfrm rot="16200000" flipH="1">
              <a:off x="9125915" y="2435937"/>
              <a:ext cx="1341502" cy="2016988"/>
            </a:xfrm>
            <a:prstGeom prst="curvedConnector3">
              <a:avLst/>
            </a:prstGeom>
            <a:ln w="19050"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98" name="Connector: Curved 197">
              <a:extLst>
                <a:ext uri="{FF2B5EF4-FFF2-40B4-BE49-F238E27FC236}">
                  <a16:creationId xmlns:a16="http://schemas.microsoft.com/office/drawing/2014/main" id="{45D075BE-17BA-4E69-A40C-F0C2BC491D7C}"/>
                </a:ext>
              </a:extLst>
            </p:cNvPr>
            <p:cNvCxnSpPr>
              <a:cxnSpLocks/>
              <a:stCxn id="171" idx="2"/>
              <a:endCxn id="115" idx="0"/>
            </p:cNvCxnSpPr>
            <p:nvPr/>
          </p:nvCxnSpPr>
          <p:spPr>
            <a:xfrm rot="5400000">
              <a:off x="7721412" y="3731852"/>
              <a:ext cx="636185" cy="130475"/>
            </a:xfrm>
            <a:prstGeom prst="curvedConnector3">
              <a:avLst>
                <a:gd name="adj1" fmla="val 50000"/>
              </a:avLst>
            </a:prstGeom>
            <a:ln w="19050"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01" name="Connector: Curved 200">
              <a:extLst>
                <a:ext uri="{FF2B5EF4-FFF2-40B4-BE49-F238E27FC236}">
                  <a16:creationId xmlns:a16="http://schemas.microsoft.com/office/drawing/2014/main" id="{DAC8BC15-99F3-42CB-8D3D-C1ED8E7F2415}"/>
                </a:ext>
              </a:extLst>
            </p:cNvPr>
            <p:cNvCxnSpPr>
              <a:cxnSpLocks/>
              <a:stCxn id="173" idx="2"/>
              <a:endCxn id="135" idx="0"/>
            </p:cNvCxnSpPr>
            <p:nvPr/>
          </p:nvCxnSpPr>
          <p:spPr>
            <a:xfrm rot="5400000">
              <a:off x="5714921" y="1870726"/>
              <a:ext cx="1559942" cy="2928971"/>
            </a:xfrm>
            <a:prstGeom prst="curvedConnector3">
              <a:avLst>
                <a:gd name="adj1" fmla="val 50000"/>
              </a:avLst>
            </a:prstGeom>
            <a:ln w="19050"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204" name="Oval 203">
              <a:extLst>
                <a:ext uri="{FF2B5EF4-FFF2-40B4-BE49-F238E27FC236}">
                  <a16:creationId xmlns:a16="http://schemas.microsoft.com/office/drawing/2014/main" id="{BFBA1F3A-575A-42AB-ABD9-215D33DBF06B}"/>
                </a:ext>
              </a:extLst>
            </p:cNvPr>
            <p:cNvSpPr/>
            <p:nvPr/>
          </p:nvSpPr>
          <p:spPr>
            <a:xfrm>
              <a:off x="4872724" y="4805871"/>
              <a:ext cx="407584" cy="470039"/>
            </a:xfrm>
            <a:prstGeom prst="ellipse">
              <a:avLst/>
            </a:prstGeom>
            <a:noFill/>
            <a:ln w="9525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3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E520E12F-2E72-48D2-B501-B5CFE2744F75}"/>
                </a:ext>
              </a:extLst>
            </p:cNvPr>
            <p:cNvSpPr/>
            <p:nvPr/>
          </p:nvSpPr>
          <p:spPr>
            <a:xfrm rot="18962960">
              <a:off x="6776086" y="4757692"/>
              <a:ext cx="2232344" cy="470039"/>
            </a:xfrm>
            <a:prstGeom prst="ellipse">
              <a:avLst/>
            </a:prstGeom>
            <a:noFill/>
            <a:ln w="9525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3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D0C1C483-FC0C-47C0-A027-9C32F1577F33}"/>
                </a:ext>
              </a:extLst>
            </p:cNvPr>
            <p:cNvSpPr/>
            <p:nvPr/>
          </p:nvSpPr>
          <p:spPr>
            <a:xfrm>
              <a:off x="9850120" y="3950538"/>
              <a:ext cx="1920240" cy="1269809"/>
            </a:xfrm>
            <a:prstGeom prst="ellipse">
              <a:avLst/>
            </a:prstGeom>
            <a:noFill/>
            <a:ln w="9525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3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TextBox 209">
              <a:extLst>
                <a:ext uri="{FF2B5EF4-FFF2-40B4-BE49-F238E27FC236}">
                  <a16:creationId xmlns:a16="http://schemas.microsoft.com/office/drawing/2014/main" id="{F1728449-B773-49E6-8C29-FE920CEFDB52}"/>
                </a:ext>
              </a:extLst>
            </p:cNvPr>
            <p:cNvSpPr txBox="1"/>
            <p:nvPr/>
          </p:nvSpPr>
          <p:spPr>
            <a:xfrm>
              <a:off x="4026224" y="6080270"/>
              <a:ext cx="181492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Flat</a:t>
              </a:r>
            </a:p>
            <a:p>
              <a:r>
                <a:rPr lang="en-US" sz="1400" dirty="0"/>
                <a:t>Small eigen values</a:t>
              </a:r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4BAA5819-3210-4CDC-A888-BF3AEDF76562}"/>
                </a:ext>
              </a:extLst>
            </p:cNvPr>
            <p:cNvSpPr txBox="1"/>
            <p:nvPr/>
          </p:nvSpPr>
          <p:spPr>
            <a:xfrm>
              <a:off x="6925571" y="6080271"/>
              <a:ext cx="169309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Edge</a:t>
              </a:r>
            </a:p>
            <a:p>
              <a:r>
                <a:rPr lang="en-US" sz="1400" dirty="0"/>
                <a:t>1 big eigen value</a:t>
              </a:r>
            </a:p>
          </p:txBody>
        </p:sp>
        <p:sp>
          <p:nvSpPr>
            <p:cNvPr id="214" name="TextBox 213">
              <a:extLst>
                <a:ext uri="{FF2B5EF4-FFF2-40B4-BE49-F238E27FC236}">
                  <a16:creationId xmlns:a16="http://schemas.microsoft.com/office/drawing/2014/main" id="{3CE1C1A7-78DA-4731-824C-E4E71AC4D137}"/>
                </a:ext>
              </a:extLst>
            </p:cNvPr>
            <p:cNvSpPr txBox="1"/>
            <p:nvPr/>
          </p:nvSpPr>
          <p:spPr>
            <a:xfrm>
              <a:off x="9800886" y="6079994"/>
              <a:ext cx="176202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Corner</a:t>
              </a:r>
            </a:p>
            <a:p>
              <a:r>
                <a:rPr lang="en-US" sz="1400" dirty="0"/>
                <a:t>2 big eigen values</a:t>
              </a:r>
            </a:p>
          </p:txBody>
        </p:sp>
        <p:cxnSp>
          <p:nvCxnSpPr>
            <p:cNvPr id="217" name="Straight Arrow Connector 216">
              <a:extLst>
                <a:ext uri="{FF2B5EF4-FFF2-40B4-BE49-F238E27FC236}">
                  <a16:creationId xmlns:a16="http://schemas.microsoft.com/office/drawing/2014/main" id="{6A34EED9-8EE8-4AA2-9164-F7942A64EB8F}"/>
                </a:ext>
              </a:extLst>
            </p:cNvPr>
            <p:cNvCxnSpPr/>
            <p:nvPr/>
          </p:nvCxnSpPr>
          <p:spPr>
            <a:xfrm flipV="1">
              <a:off x="9000093" y="2198370"/>
              <a:ext cx="129937" cy="14224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18" name="Straight Arrow Connector 217">
              <a:extLst>
                <a:ext uri="{FF2B5EF4-FFF2-40B4-BE49-F238E27FC236}">
                  <a16:creationId xmlns:a16="http://schemas.microsoft.com/office/drawing/2014/main" id="{F5B7F68C-B00F-4A09-A11A-AFED5E18D050}"/>
                </a:ext>
              </a:extLst>
            </p:cNvPr>
            <p:cNvCxnSpPr/>
            <p:nvPr/>
          </p:nvCxnSpPr>
          <p:spPr>
            <a:xfrm flipV="1">
              <a:off x="8315530" y="2899877"/>
              <a:ext cx="129937" cy="14224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19" name="Straight Arrow Connector 218">
              <a:extLst>
                <a:ext uri="{FF2B5EF4-FFF2-40B4-BE49-F238E27FC236}">
                  <a16:creationId xmlns:a16="http://schemas.microsoft.com/office/drawing/2014/main" id="{5B52BB33-4472-427B-8C05-29458359339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420041" y="2200720"/>
              <a:ext cx="152400" cy="13608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21" name="Straight Arrow Connector 220">
              <a:extLst>
                <a:ext uri="{FF2B5EF4-FFF2-40B4-BE49-F238E27FC236}">
                  <a16:creationId xmlns:a16="http://schemas.microsoft.com/office/drawing/2014/main" id="{4A5932A7-C2C5-4FFE-95F9-E5B761145CA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45467" y="2766441"/>
              <a:ext cx="126974" cy="13336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25" name="Straight Arrow Connector 224">
              <a:extLst>
                <a:ext uri="{FF2B5EF4-FFF2-40B4-BE49-F238E27FC236}">
                  <a16:creationId xmlns:a16="http://schemas.microsoft.com/office/drawing/2014/main" id="{B6A50F85-1AE2-4A0A-B26A-B2B5ECE31788}"/>
                </a:ext>
              </a:extLst>
            </p:cNvPr>
            <p:cNvCxnSpPr>
              <a:cxnSpLocks/>
            </p:cNvCxnSpPr>
            <p:nvPr/>
          </p:nvCxnSpPr>
          <p:spPr>
            <a:xfrm>
              <a:off x="9000093" y="2775089"/>
              <a:ext cx="128804" cy="13467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28" name="Straight Arrow Connector 227">
              <a:extLst>
                <a:ext uri="{FF2B5EF4-FFF2-40B4-BE49-F238E27FC236}">
                  <a16:creationId xmlns:a16="http://schemas.microsoft.com/office/drawing/2014/main" id="{1F38E2D6-0578-436F-A93D-E3A994982006}"/>
                </a:ext>
              </a:extLst>
            </p:cNvPr>
            <p:cNvCxnSpPr>
              <a:cxnSpLocks/>
            </p:cNvCxnSpPr>
            <p:nvPr/>
          </p:nvCxnSpPr>
          <p:spPr>
            <a:xfrm>
              <a:off x="8310634" y="3470523"/>
              <a:ext cx="128804" cy="13467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29" name="Straight Arrow Connector 228">
              <a:extLst>
                <a:ext uri="{FF2B5EF4-FFF2-40B4-BE49-F238E27FC236}">
                  <a16:creationId xmlns:a16="http://schemas.microsoft.com/office/drawing/2014/main" id="{82087613-7003-41FD-A79B-DD4F88574314}"/>
                </a:ext>
              </a:extLst>
            </p:cNvPr>
            <p:cNvCxnSpPr>
              <a:cxnSpLocks/>
            </p:cNvCxnSpPr>
            <p:nvPr/>
          </p:nvCxnSpPr>
          <p:spPr>
            <a:xfrm>
              <a:off x="8165502" y="2554386"/>
              <a:ext cx="128804" cy="13467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30" name="Straight Arrow Connector 229">
              <a:extLst>
                <a:ext uri="{FF2B5EF4-FFF2-40B4-BE49-F238E27FC236}">
                  <a16:creationId xmlns:a16="http://schemas.microsoft.com/office/drawing/2014/main" id="{81969F76-6FA2-4493-A084-CC6CEC0EA50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746772" y="2916198"/>
              <a:ext cx="152400" cy="13608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31" name="Straight Arrow Connector 230">
              <a:extLst>
                <a:ext uri="{FF2B5EF4-FFF2-40B4-BE49-F238E27FC236}">
                  <a16:creationId xmlns:a16="http://schemas.microsoft.com/office/drawing/2014/main" id="{B9549535-91C8-4D1E-A486-9C4E2E87853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595806" y="1991040"/>
              <a:ext cx="152400" cy="13608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32" name="Straight Arrow Connector 231">
              <a:extLst>
                <a:ext uri="{FF2B5EF4-FFF2-40B4-BE49-F238E27FC236}">
                  <a16:creationId xmlns:a16="http://schemas.microsoft.com/office/drawing/2014/main" id="{E38BFEA0-D349-4CEF-AA73-C7BEC4DBD62B}"/>
                </a:ext>
              </a:extLst>
            </p:cNvPr>
            <p:cNvCxnSpPr/>
            <p:nvPr/>
          </p:nvCxnSpPr>
          <p:spPr>
            <a:xfrm flipV="1">
              <a:off x="8164369" y="1989543"/>
              <a:ext cx="129937" cy="14224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33" name="Straight Arrow Connector 232">
              <a:extLst>
                <a:ext uri="{FF2B5EF4-FFF2-40B4-BE49-F238E27FC236}">
                  <a16:creationId xmlns:a16="http://schemas.microsoft.com/office/drawing/2014/main" id="{670E3123-96ED-4F9C-A21E-85523E3A1DF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67574" y="3478996"/>
              <a:ext cx="126974" cy="13336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34" name="Straight Arrow Connector 233">
              <a:extLst>
                <a:ext uri="{FF2B5EF4-FFF2-40B4-BE49-F238E27FC236}">
                  <a16:creationId xmlns:a16="http://schemas.microsoft.com/office/drawing/2014/main" id="{747B4DC3-ACE2-4EBA-9F8D-4F4963CEBC2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623168" y="2549340"/>
              <a:ext cx="126974" cy="13336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6" name="TextBox 235">
                  <a:extLst>
                    <a:ext uri="{FF2B5EF4-FFF2-40B4-BE49-F238E27FC236}">
                      <a16:creationId xmlns:a16="http://schemas.microsoft.com/office/drawing/2014/main" id="{C0E78747-408B-4CDF-890F-5FD019F011A9}"/>
                    </a:ext>
                  </a:extLst>
                </p:cNvPr>
                <p:cNvSpPr txBox="1"/>
                <p:nvPr/>
              </p:nvSpPr>
              <p:spPr>
                <a:xfrm>
                  <a:off x="6591236" y="4795711"/>
                  <a:ext cx="413575" cy="47493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2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20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num>
                          <m:den>
                            <m:r>
                              <a:rPr lang="en-US" sz="120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den>
                        </m:f>
                      </m:oMath>
                    </m:oMathPara>
                  </a14:m>
                  <a:endParaRPr lang="en-US" sz="1200" dirty="0">
                    <a:latin typeface="Bookman Old Style" panose="02050604050505020204" pitchFamily="18" charset="0"/>
                  </a:endParaRPr>
                </a:p>
              </p:txBody>
            </p:sp>
          </mc:Choice>
          <mc:Fallback xmlns="">
            <p:sp>
              <p:nvSpPr>
                <p:cNvPr id="236" name="TextBox 235">
                  <a:extLst>
                    <a:ext uri="{FF2B5EF4-FFF2-40B4-BE49-F238E27FC236}">
                      <a16:creationId xmlns:a16="http://schemas.microsoft.com/office/drawing/2014/main" id="{C0E78747-408B-4CDF-890F-5FD019F011A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91236" y="4795711"/>
                  <a:ext cx="413575" cy="474938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8" name="TextBox 237">
                  <a:extLst>
                    <a:ext uri="{FF2B5EF4-FFF2-40B4-BE49-F238E27FC236}">
                      <a16:creationId xmlns:a16="http://schemas.microsoft.com/office/drawing/2014/main" id="{DD01EB16-28BC-4AD4-A98D-CD304943140D}"/>
                    </a:ext>
                  </a:extLst>
                </p:cNvPr>
                <p:cNvSpPr txBox="1"/>
                <p:nvPr/>
              </p:nvSpPr>
              <p:spPr>
                <a:xfrm>
                  <a:off x="9466738" y="4795711"/>
                  <a:ext cx="413575" cy="47493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2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20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num>
                          <m:den>
                            <m:r>
                              <a:rPr lang="en-US" sz="120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den>
                        </m:f>
                      </m:oMath>
                    </m:oMathPara>
                  </a14:m>
                  <a:endParaRPr lang="en-US" sz="1200" dirty="0">
                    <a:latin typeface="Bookman Old Style" panose="02050604050505020204" pitchFamily="18" charset="0"/>
                  </a:endParaRPr>
                </a:p>
              </p:txBody>
            </p:sp>
          </mc:Choice>
          <mc:Fallback xmlns="">
            <p:sp>
              <p:nvSpPr>
                <p:cNvPr id="238" name="TextBox 237">
                  <a:extLst>
                    <a:ext uri="{FF2B5EF4-FFF2-40B4-BE49-F238E27FC236}">
                      <a16:creationId xmlns:a16="http://schemas.microsoft.com/office/drawing/2014/main" id="{DD01EB16-28BC-4AD4-A98D-CD304943140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66738" y="4795711"/>
                  <a:ext cx="413575" cy="474938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0" name="TextBox 239">
                  <a:extLst>
                    <a:ext uri="{FF2B5EF4-FFF2-40B4-BE49-F238E27FC236}">
                      <a16:creationId xmlns:a16="http://schemas.microsoft.com/office/drawing/2014/main" id="{417DD504-7FA9-4798-BDB9-5B78158AA644}"/>
                    </a:ext>
                  </a:extLst>
                </p:cNvPr>
                <p:cNvSpPr txBox="1"/>
                <p:nvPr/>
              </p:nvSpPr>
              <p:spPr>
                <a:xfrm>
                  <a:off x="4841988" y="5858577"/>
                  <a:ext cx="413575" cy="44339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2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20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num>
                          <m:den>
                            <m:r>
                              <a:rPr lang="en-US" sz="120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den>
                        </m:f>
                      </m:oMath>
                    </m:oMathPara>
                  </a14:m>
                  <a:endParaRPr lang="en-US" sz="1200" dirty="0">
                    <a:latin typeface="Bookman Old Style" panose="02050604050505020204" pitchFamily="18" charset="0"/>
                  </a:endParaRPr>
                </a:p>
              </p:txBody>
            </p:sp>
          </mc:Choice>
          <mc:Fallback xmlns="">
            <p:sp>
              <p:nvSpPr>
                <p:cNvPr id="240" name="TextBox 239">
                  <a:extLst>
                    <a:ext uri="{FF2B5EF4-FFF2-40B4-BE49-F238E27FC236}">
                      <a16:creationId xmlns:a16="http://schemas.microsoft.com/office/drawing/2014/main" id="{417DD504-7FA9-4798-BDB9-5B78158AA64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41988" y="5858577"/>
                  <a:ext cx="413575" cy="443391"/>
                </a:xfrm>
                <a:prstGeom prst="rect">
                  <a:avLst/>
                </a:prstGeom>
                <a:blipFill>
                  <a:blip r:embed="rId6"/>
                  <a:stretch>
                    <a:fillRect b="-137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2" name="TextBox 241">
                  <a:extLst>
                    <a:ext uri="{FF2B5EF4-FFF2-40B4-BE49-F238E27FC236}">
                      <a16:creationId xmlns:a16="http://schemas.microsoft.com/office/drawing/2014/main" id="{39413954-A8E7-4832-8182-8A640F0394B8}"/>
                    </a:ext>
                  </a:extLst>
                </p:cNvPr>
                <p:cNvSpPr txBox="1"/>
                <p:nvPr/>
              </p:nvSpPr>
              <p:spPr>
                <a:xfrm>
                  <a:off x="7767574" y="5852159"/>
                  <a:ext cx="413575" cy="44339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2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20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num>
                          <m:den>
                            <m:r>
                              <a:rPr lang="en-US" sz="120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den>
                        </m:f>
                      </m:oMath>
                    </m:oMathPara>
                  </a14:m>
                  <a:endParaRPr lang="en-US" sz="1200" dirty="0">
                    <a:latin typeface="Bookman Old Style" panose="02050604050505020204" pitchFamily="18" charset="0"/>
                  </a:endParaRPr>
                </a:p>
              </p:txBody>
            </p:sp>
          </mc:Choice>
          <mc:Fallback xmlns="">
            <p:sp>
              <p:nvSpPr>
                <p:cNvPr id="242" name="TextBox 241">
                  <a:extLst>
                    <a:ext uri="{FF2B5EF4-FFF2-40B4-BE49-F238E27FC236}">
                      <a16:creationId xmlns:a16="http://schemas.microsoft.com/office/drawing/2014/main" id="{39413954-A8E7-4832-8182-8A640F0394B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67574" y="5852159"/>
                  <a:ext cx="413575" cy="443391"/>
                </a:xfrm>
                <a:prstGeom prst="rect">
                  <a:avLst/>
                </a:prstGeom>
                <a:blipFill>
                  <a:blip r:embed="rId7"/>
                  <a:stretch>
                    <a:fillRect b="-137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4" name="TextBox 243">
                  <a:extLst>
                    <a:ext uri="{FF2B5EF4-FFF2-40B4-BE49-F238E27FC236}">
                      <a16:creationId xmlns:a16="http://schemas.microsoft.com/office/drawing/2014/main" id="{AFC1A70D-2982-4D3A-AFA7-59AEC9DBB0FD}"/>
                    </a:ext>
                  </a:extLst>
                </p:cNvPr>
                <p:cNvSpPr txBox="1"/>
                <p:nvPr/>
              </p:nvSpPr>
              <p:spPr>
                <a:xfrm>
                  <a:off x="10710132" y="5860235"/>
                  <a:ext cx="413575" cy="44339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2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20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num>
                          <m:den>
                            <m:r>
                              <a:rPr lang="en-US" sz="120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den>
                        </m:f>
                      </m:oMath>
                    </m:oMathPara>
                  </a14:m>
                  <a:endParaRPr lang="en-US" sz="1200" dirty="0">
                    <a:latin typeface="Bookman Old Style" panose="02050604050505020204" pitchFamily="18" charset="0"/>
                  </a:endParaRPr>
                </a:p>
              </p:txBody>
            </p:sp>
          </mc:Choice>
          <mc:Fallback xmlns="">
            <p:sp>
              <p:nvSpPr>
                <p:cNvPr id="244" name="TextBox 243">
                  <a:extLst>
                    <a:ext uri="{FF2B5EF4-FFF2-40B4-BE49-F238E27FC236}">
                      <a16:creationId xmlns:a16="http://schemas.microsoft.com/office/drawing/2014/main" id="{AFC1A70D-2982-4D3A-AFA7-59AEC9DBB0F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10132" y="5860235"/>
                  <a:ext cx="413575" cy="443391"/>
                </a:xfrm>
                <a:prstGeom prst="rect">
                  <a:avLst/>
                </a:prstGeom>
                <a:blipFill>
                  <a:blip r:embed="rId6"/>
                  <a:stretch>
                    <a:fillRect b="-137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894569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9F0B941B-2EED-4838-9D07-3B94ECA013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649" y="4824165"/>
            <a:ext cx="1911603" cy="18271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0EDAEEF-781B-47AF-BCB1-B8FAB1B98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Harris Corner Detector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F938CDB-F7FE-44AE-8D92-2EF0EDDE4E4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5799" y="2194561"/>
                <a:ext cx="10820401" cy="2810246"/>
              </a:xfrm>
            </p:spPr>
            <p:txBody>
              <a:bodyPr/>
              <a:lstStyle/>
              <a:p>
                <a:r>
                  <a:rPr lang="en-US" dirty="0"/>
                  <a:t>Calculation of Harris Corners</a:t>
                </a:r>
              </a:p>
              <a:p>
                <a:pPr lvl="1"/>
                <a:r>
                  <a:rPr lang="en-US" dirty="0">
                    <a:ea typeface="Calibri" panose="020F0502020204030204" pitchFamily="34" charset="0"/>
                    <a:cs typeface="Arial" panose="020B0604020202020204" pitchFamily="34" charset="0"/>
                  </a:rPr>
                  <a:t>Error</a:t>
                </a:r>
                <a:r>
                  <a:rPr lang="en-US" sz="2000" dirty="0">
                    <a:effectLst/>
                    <a:ea typeface="Calibri" panose="020F0502020204030204" pitchFamily="34" charset="0"/>
                    <a:cs typeface="Arial" panose="020B0604020202020204" pitchFamily="34" charset="0"/>
                  </a:rPr>
                  <a:t> function:		</a:t>
                </a:r>
                <a14:m>
                  <m:oMath xmlns:m="http://schemas.openxmlformats.org/officeDocument/2006/math">
                    <m:r>
                      <a:rPr lang="en-US" sz="2400" i="1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𝐸</m:t>
                    </m:r>
                    <m:d>
                      <m:dPr>
                        <m:ctrlPr>
                          <a:rPr lang="en-US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𝑢</m:t>
                        </m:r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,</m:t>
                        </m:r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𝑣</m:t>
                        </m:r>
                      </m:e>
                    </m:d>
                    <m:r>
                      <a:rPr lang="en-US" sz="2400" i="1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nary>
                      <m:naryPr>
                        <m:chr m:val="∑"/>
                        <m:limLoc m:val="undOvr"/>
                        <m:supHide m:val="on"/>
                        <m:ctrlPr>
                          <a:rPr lang="en-US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,</m:t>
                        </m:r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𝑦</m:t>
                        </m:r>
                      </m:sub>
                      <m:sup/>
                      <m:e>
                        <m:limLow>
                          <m:limLowPr>
                            <m:ctrlPr>
                              <a:rPr lang="en-US" sz="2400" i="1" smtClean="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limLowPr>
                          <m:e>
                            <m:groupChr>
                              <m:groupChrPr>
                                <m:chr m:val="⏟"/>
                                <m:ctrlPr>
                                  <a:rPr lang="en-US" sz="2400" i="1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groupChr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𝑤</m:t>
                                </m:r>
                                <m:d>
                                  <m:d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𝑥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,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𝑦</m:t>
                                    </m:r>
                                  </m:e>
                                </m:d>
                              </m:e>
                            </m:groupChr>
                          </m:e>
                          <m:lim>
                            <m:eqArr>
                              <m:eqArrPr>
                                <m:ctrlPr>
                                  <a:rPr lang="en-US" sz="2400" b="0" i="1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eqArrPr>
                              <m:e>
                                <m:r>
                                  <a:rPr lang="en-US" sz="2400" b="0" i="1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𝑤𝑖𝑛𝑑𝑜𝑤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𝑓𝑢𝑛𝑐𝑡𝑖𝑜𝑛</m:t>
                                </m:r>
                              </m:e>
                            </m:eqArr>
                          </m:lim>
                        </m:limLow>
                        <m:sSup>
                          <m:sSupPr>
                            <m:ctrlPr>
                              <a:rPr lang="en-US" sz="24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[</m:t>
                            </m:r>
                            <m:limLow>
                              <m:limLowPr>
                                <m:ctrlPr>
                                  <a:rPr lang="en-US" sz="2400" i="1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limLowPr>
                              <m:e>
                                <m:groupChr>
                                  <m:groupChrPr>
                                    <m:chr m:val="⏟"/>
                                    <m:ctrlPr>
                                      <a:rPr lang="en-US" sz="2400" i="1" smtClean="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groupChr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𝐼</m:t>
                                    </m:r>
                                    <m:d>
                                      <m:d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Arial" panose="020B0604020202020204" pitchFamily="34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Arial" panose="020B0604020202020204" pitchFamily="34" charset="0"/>
                                          </a:rPr>
                                          <m:t>+</m:t>
                                        </m:r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Arial" panose="020B0604020202020204" pitchFamily="34" charset="0"/>
                                          </a:rPr>
                                          <m:t>𝑢</m:t>
                                        </m:r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Arial" panose="020B0604020202020204" pitchFamily="34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Arial" panose="020B0604020202020204" pitchFamily="34" charset="0"/>
                                          </a:rPr>
                                          <m:t>𝑦</m:t>
                                        </m:r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Arial" panose="020B0604020202020204" pitchFamily="34" charset="0"/>
                                          </a:rPr>
                                          <m:t>+</m:t>
                                        </m:r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Arial" panose="020B0604020202020204" pitchFamily="34" charset="0"/>
                                          </a:rPr>
                                          <m:t>𝑣</m:t>
                                        </m:r>
                                      </m:e>
                                    </m:d>
                                  </m:e>
                                </m:groupChr>
                              </m:e>
                              <m:lim>
                                <m:eqArr>
                                  <m:eqArrPr>
                                    <m:ctrlPr>
                                      <a:rPr lang="en-US" sz="2400" b="0" i="1" smtClean="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sz="2400" b="0" i="1" smtClean="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𝑠</m:t>
                                    </m:r>
                                    <m:r>
                                      <a:rPr lang="en-US" sz="2400" b="0" i="1" smtClean="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h</m:t>
                                    </m:r>
                                    <m:r>
                                      <a:rPr lang="en-US" sz="2400" b="0" i="1" smtClean="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𝑖𝑓𝑡𝑒𝑑</m:t>
                                    </m:r>
                                  </m:e>
                                  <m:e>
                                    <m:r>
                                      <a:rPr lang="en-US" sz="2400" b="0" i="1" smtClean="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𝑖𝑛𝑡𝑒𝑛𝑠𝑖𝑡𝑦</m:t>
                                    </m:r>
                                  </m:e>
                                </m:eqArr>
                              </m:lim>
                            </m:limLow>
                            <m:r>
                              <a:rPr lang="en-US" sz="24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−</m:t>
                            </m:r>
                            <m:limLow>
                              <m:limLowPr>
                                <m:ctrlPr>
                                  <a:rPr lang="en-US" sz="2400" i="1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limLowPr>
                              <m:e>
                                <m:groupChr>
                                  <m:groupChrPr>
                                    <m:chr m:val="⏟"/>
                                    <m:ctrlPr>
                                      <a:rPr lang="en-US" sz="2400" i="1" smtClean="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groupChr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𝐼</m:t>
                                    </m:r>
                                    <m:d>
                                      <m:d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Arial" panose="020B0604020202020204" pitchFamily="34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Arial" panose="020B0604020202020204" pitchFamily="34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Arial" panose="020B0604020202020204" pitchFamily="34" charset="0"/>
                                          </a:rPr>
                                          <m:t>𝑦</m:t>
                                        </m:r>
                                      </m:e>
                                    </m:d>
                                  </m:e>
                                </m:groupChr>
                              </m:e>
                              <m:lim>
                                <m:r>
                                  <a:rPr lang="en-US" sz="2400" b="0" i="1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𝑖𝑛𝑡𝑒𝑛𝑠𝑖𝑡𝑦</m:t>
                                </m:r>
                              </m:lim>
                            </m:limLow>
                            <m:r>
                              <a:rPr lang="en-US" sz="24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]</m:t>
                            </m:r>
                          </m:e>
                          <m:sup>
                            <m:r>
                              <a:rPr lang="en-US" sz="24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/>
                <a:r>
                  <a:rPr lang="en-US" dirty="0"/>
                  <a:t>Window function: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𝑤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   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𝑤𝑖𝑛𝑑𝑜𝑤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         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𝑜𝑢𝑡𝑠𝑖𝑑𝑒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dirty="0"/>
                  <a:t>   (Rectangular window)</a:t>
                </a:r>
              </a:p>
              <a:p>
                <a:pPr lvl="1"/>
                <a:r>
                  <a:rPr lang="en-US" dirty="0"/>
                  <a:t>Window function is either a rectangular window for high speed, or a Gaussian window for smooth results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F938CDB-F7FE-44AE-8D92-2EF0EDDE4E4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5799" y="2194561"/>
                <a:ext cx="10820401" cy="2810246"/>
              </a:xfrm>
              <a:blipFill>
                <a:blip r:embed="rId4"/>
                <a:stretch>
                  <a:fillRect l="-619" t="-106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BD06602F-6BC3-4C54-845B-2E37A8DFBB9A}"/>
              </a:ext>
            </a:extLst>
          </p:cNvPr>
          <p:cNvGrpSpPr/>
          <p:nvPr/>
        </p:nvGrpSpPr>
        <p:grpSpPr>
          <a:xfrm>
            <a:off x="8676640" y="4374833"/>
            <a:ext cx="3430268" cy="1240670"/>
            <a:chOff x="6238239" y="4537392"/>
            <a:chExt cx="5086350" cy="1233874"/>
          </a:xfrm>
        </p:grpSpPr>
        <p:pic>
          <p:nvPicPr>
            <p:cNvPr id="5" name="Picture 4" descr="A picture containing meter, clock&#10;&#10;Description automatically generated">
              <a:extLst>
                <a:ext uri="{FF2B5EF4-FFF2-40B4-BE49-F238E27FC236}">
                  <a16:creationId xmlns:a16="http://schemas.microsoft.com/office/drawing/2014/main" id="{577684FE-2CEA-417D-9232-6C893778BD3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38239" y="4537392"/>
              <a:ext cx="5086350" cy="1095375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6892EAD-43BD-4421-967C-2A2985F80AE6}"/>
                </a:ext>
              </a:extLst>
            </p:cNvPr>
            <p:cNvSpPr txBox="1"/>
            <p:nvPr/>
          </p:nvSpPr>
          <p:spPr>
            <a:xfrm>
              <a:off x="8989177" y="5494267"/>
              <a:ext cx="13853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© datahacker.rs</a:t>
              </a: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8C3B7285-B633-4774-9905-6ADC63AD7BE5}"/>
              </a:ext>
            </a:extLst>
          </p:cNvPr>
          <p:cNvGrpSpPr/>
          <p:nvPr/>
        </p:nvGrpSpPr>
        <p:grpSpPr>
          <a:xfrm>
            <a:off x="1947759" y="4835070"/>
            <a:ext cx="2515888" cy="1822778"/>
            <a:chOff x="1947759" y="4835070"/>
            <a:chExt cx="2515888" cy="1822778"/>
          </a:xfrm>
        </p:grpSpPr>
        <p:cxnSp>
          <p:nvCxnSpPr>
            <p:cNvPr id="21" name="Connector: Curved 20">
              <a:extLst>
                <a:ext uri="{FF2B5EF4-FFF2-40B4-BE49-F238E27FC236}">
                  <a16:creationId xmlns:a16="http://schemas.microsoft.com/office/drawing/2014/main" id="{949A4DCE-B6A8-4C60-953E-257675875C5C}"/>
                </a:ext>
              </a:extLst>
            </p:cNvPr>
            <p:cNvCxnSpPr>
              <a:cxnSpLocks/>
              <a:stCxn id="18" idx="3"/>
              <a:endCxn id="76" idx="1"/>
            </p:cNvCxnSpPr>
            <p:nvPr/>
          </p:nvCxnSpPr>
          <p:spPr>
            <a:xfrm>
              <a:off x="1984252" y="5737721"/>
              <a:ext cx="565872" cy="8738"/>
            </a:xfrm>
            <a:prstGeom prst="curvedConnector3">
              <a:avLst>
                <a:gd name="adj1" fmla="val 50000"/>
              </a:avLst>
            </a:prstGeom>
            <a:ln w="19050"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169D209-885A-408A-AB07-9BBEEADAD6EE}"/>
                </a:ext>
              </a:extLst>
            </p:cNvPr>
            <p:cNvSpPr txBox="1"/>
            <p:nvPr/>
          </p:nvSpPr>
          <p:spPr>
            <a:xfrm>
              <a:off x="1947759" y="5366334"/>
              <a:ext cx="6286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Gray</a:t>
              </a:r>
            </a:p>
          </p:txBody>
        </p:sp>
        <p:pic>
          <p:nvPicPr>
            <p:cNvPr id="76" name="Picture 75">
              <a:extLst>
                <a:ext uri="{FF2B5EF4-FFF2-40B4-BE49-F238E27FC236}">
                  <a16:creationId xmlns:a16="http://schemas.microsoft.com/office/drawing/2014/main" id="{82AE79D7-72A0-4B1C-AB02-4CBC1E00143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550124" y="4835070"/>
              <a:ext cx="1913523" cy="1822778"/>
            </a:xfrm>
            <a:prstGeom prst="rect">
              <a:avLst/>
            </a:prstGeom>
          </p:spPr>
        </p:pic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57018DDB-79BC-478A-B4CF-1CEDFF8BF489}"/>
              </a:ext>
            </a:extLst>
          </p:cNvPr>
          <p:cNvGrpSpPr/>
          <p:nvPr/>
        </p:nvGrpSpPr>
        <p:grpSpPr>
          <a:xfrm>
            <a:off x="4399946" y="4828499"/>
            <a:ext cx="2672739" cy="1822778"/>
            <a:chOff x="4399946" y="4828499"/>
            <a:chExt cx="2672739" cy="1822778"/>
          </a:xfrm>
        </p:grpSpPr>
        <p:cxnSp>
          <p:nvCxnSpPr>
            <p:cNvPr id="53" name="Connector: Curved 52">
              <a:extLst>
                <a:ext uri="{FF2B5EF4-FFF2-40B4-BE49-F238E27FC236}">
                  <a16:creationId xmlns:a16="http://schemas.microsoft.com/office/drawing/2014/main" id="{7768CC75-69C0-4977-9BEC-1571BA2E8C0E}"/>
                </a:ext>
              </a:extLst>
            </p:cNvPr>
            <p:cNvCxnSpPr>
              <a:cxnSpLocks/>
              <a:stCxn id="76" idx="3"/>
              <a:endCxn id="19" idx="1"/>
            </p:cNvCxnSpPr>
            <p:nvPr/>
          </p:nvCxnSpPr>
          <p:spPr>
            <a:xfrm flipV="1">
              <a:off x="4463647" y="5739888"/>
              <a:ext cx="670459" cy="6571"/>
            </a:xfrm>
            <a:prstGeom prst="curvedConnector3">
              <a:avLst>
                <a:gd name="adj1" fmla="val 50000"/>
              </a:avLst>
            </a:prstGeom>
            <a:ln w="19050"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B94312A8-B64B-4824-B8C2-99EBCC611D0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134106" y="4828499"/>
              <a:ext cx="1938579" cy="1822778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78780ECA-28F1-415D-8969-223270D4E58D}"/>
                    </a:ext>
                  </a:extLst>
                </p:cNvPr>
                <p:cNvSpPr txBox="1"/>
                <p:nvPr/>
              </p:nvSpPr>
              <p:spPr>
                <a:xfrm>
                  <a:off x="4399946" y="5291574"/>
                  <a:ext cx="81172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𝐼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  <m:t>𝑥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  <m:t>𝑦</m:t>
                            </m:r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78780ECA-28F1-415D-8969-223270D4E58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99946" y="5291574"/>
                  <a:ext cx="811720" cy="369332"/>
                </a:xfrm>
                <a:prstGeom prst="rect">
                  <a:avLst/>
                </a:prstGeom>
                <a:blipFill>
                  <a:blip r:embed="rId8"/>
                  <a:stretch>
                    <a:fillRect b="-98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2B32277D-F930-47E6-BF16-A444CF7A24BA}"/>
              </a:ext>
            </a:extLst>
          </p:cNvPr>
          <p:cNvGrpSpPr/>
          <p:nvPr/>
        </p:nvGrpSpPr>
        <p:grpSpPr>
          <a:xfrm>
            <a:off x="6946900" y="5241565"/>
            <a:ext cx="1147630" cy="994923"/>
            <a:chOff x="6946900" y="5241565"/>
            <a:chExt cx="1147630" cy="994923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8769A27-AA1D-4FD8-93EE-9A4A0D41BD2C}"/>
                </a:ext>
              </a:extLst>
            </p:cNvPr>
            <p:cNvSpPr/>
            <p:nvPr/>
          </p:nvSpPr>
          <p:spPr>
            <a:xfrm>
              <a:off x="6946900" y="5845732"/>
              <a:ext cx="143056" cy="158559"/>
            </a:xfrm>
            <a:prstGeom prst="rect">
              <a:avLst/>
            </a:prstGeom>
            <a:noFill/>
            <a:ln w="2857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ED8A3B88-303A-46ED-9C32-0F100587773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499188" y="5610897"/>
              <a:ext cx="567852" cy="625591"/>
            </a:xfrm>
            <a:prstGeom prst="rect">
              <a:avLst/>
            </a:prstGeom>
            <a:ln w="19050">
              <a:solidFill>
                <a:schemeClr val="accent1"/>
              </a:solidFill>
            </a:ln>
          </p:spPr>
        </p:pic>
        <p:cxnSp>
          <p:nvCxnSpPr>
            <p:cNvPr id="16" name="Connector: Curved 15">
              <a:extLst>
                <a:ext uri="{FF2B5EF4-FFF2-40B4-BE49-F238E27FC236}">
                  <a16:creationId xmlns:a16="http://schemas.microsoft.com/office/drawing/2014/main" id="{2876A8CC-236C-4AA7-A214-8BF28CBE36FA}"/>
                </a:ext>
              </a:extLst>
            </p:cNvPr>
            <p:cNvCxnSpPr>
              <a:cxnSpLocks/>
              <a:stCxn id="11" idx="3"/>
              <a:endCxn id="14" idx="1"/>
            </p:cNvCxnSpPr>
            <p:nvPr/>
          </p:nvCxnSpPr>
          <p:spPr>
            <a:xfrm flipV="1">
              <a:off x="7089956" y="5923693"/>
              <a:ext cx="409232" cy="1319"/>
            </a:xfrm>
            <a:prstGeom prst="curvedConnector3">
              <a:avLst/>
            </a:prstGeom>
            <a:ln w="19050"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148802E9-AB51-4F67-AFEE-29E4A7A17D4B}"/>
                    </a:ext>
                  </a:extLst>
                </p:cNvPr>
                <p:cNvSpPr txBox="1"/>
                <p:nvPr/>
              </p:nvSpPr>
              <p:spPr>
                <a:xfrm>
                  <a:off x="7285520" y="5241565"/>
                  <a:ext cx="80901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  <m:t>𝑣</m:t>
                            </m:r>
                          </m:e>
                        </m:d>
                      </m:oMath>
                    </m:oMathPara>
                  </a14:m>
                  <a:endParaRPr lang="en-US" i="1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148802E9-AB51-4F67-AFEE-29E4A7A17D4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85520" y="5241565"/>
                  <a:ext cx="809010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18125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0065 -0.00092 L -6.25E-7 -2.96296E-6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026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1289 -0.00047 L 0.00039 -0.00139 " pathEditMode="relative" rAng="0" ptsTypes="AA">
                                      <p:cBhvr>
                                        <p:cTn id="46" dur="2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664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TM04033937[[fn=Vapor Trail]]</Template>
  <TotalTime>2011</TotalTime>
  <Words>1564</Words>
  <Application>Microsoft Office PowerPoint</Application>
  <PresentationFormat>Widescreen</PresentationFormat>
  <Paragraphs>161</Paragraphs>
  <Slides>17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Bookman Old Style</vt:lpstr>
      <vt:lpstr>Calibri</vt:lpstr>
      <vt:lpstr>Cambria Math</vt:lpstr>
      <vt:lpstr>Century Gothic</vt:lpstr>
      <vt:lpstr>Vapor Trail</vt:lpstr>
      <vt:lpstr>Corners Detection</vt:lpstr>
      <vt:lpstr>The Problem</vt:lpstr>
      <vt:lpstr>The Problem Cont.</vt:lpstr>
      <vt:lpstr>Different angle and lighting</vt:lpstr>
      <vt:lpstr>CORNER DETECTION ALGORITHMS</vt:lpstr>
      <vt:lpstr>CORNER DETECTION ALGORITHMS CONT.</vt:lpstr>
      <vt:lpstr>Harris Corner Detector</vt:lpstr>
      <vt:lpstr>Harris Corner Detector</vt:lpstr>
      <vt:lpstr>Harris Corner Detector</vt:lpstr>
      <vt:lpstr>Harris Corner Derivation</vt:lpstr>
      <vt:lpstr>Harris Corner Response Function</vt:lpstr>
      <vt:lpstr>CRF Non-Maximum Suppression</vt:lpstr>
      <vt:lpstr>Harris Corner Detector Algorithm</vt:lpstr>
      <vt:lpstr>DIFFICULTIES</vt:lpstr>
      <vt:lpstr>DIFFICULTIES CONT.</vt:lpstr>
      <vt:lpstr>DISADVANTAGES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Harris Corner Detector</dc:title>
  <dc:creator>Haim Adrian (hadrian)</dc:creator>
  <cp:lastModifiedBy>Haim Adrian (hadrian)</cp:lastModifiedBy>
  <cp:revision>138</cp:revision>
  <dcterms:created xsi:type="dcterms:W3CDTF">2020-08-27T11:23:17Z</dcterms:created>
  <dcterms:modified xsi:type="dcterms:W3CDTF">2020-09-09T00:18:19Z</dcterms:modified>
</cp:coreProperties>
</file>